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263" r:id="rId2"/>
    <p:sldId id="256" r:id="rId3"/>
    <p:sldId id="262" r:id="rId4"/>
    <p:sldId id="264" r:id="rId5"/>
    <p:sldId id="257" r:id="rId6"/>
    <p:sldId id="265" r:id="rId7"/>
    <p:sldId id="269" r:id="rId8"/>
    <p:sldId id="281" r:id="rId9"/>
    <p:sldId id="270" r:id="rId10"/>
    <p:sldId id="258" r:id="rId11"/>
    <p:sldId id="266" r:id="rId12"/>
    <p:sldId id="283" r:id="rId13"/>
    <p:sldId id="272" r:id="rId14"/>
    <p:sldId id="273" r:id="rId15"/>
    <p:sldId id="279" r:id="rId16"/>
    <p:sldId id="274" r:id="rId17"/>
    <p:sldId id="260" r:id="rId18"/>
    <p:sldId id="282" r:id="rId19"/>
    <p:sldId id="278" r:id="rId20"/>
    <p:sldId id="286" r:id="rId21"/>
    <p:sldId id="268" r:id="rId22"/>
    <p:sldId id="284" r:id="rId23"/>
    <p:sldId id="287" r:id="rId24"/>
    <p:sldId id="275" r:id="rId25"/>
    <p:sldId id="259" r:id="rId26"/>
    <p:sldId id="267" r:id="rId27"/>
    <p:sldId id="280" r:id="rId28"/>
    <p:sldId id="261" r:id="rId29"/>
    <p:sldId id="276" r:id="rId30"/>
    <p:sldId id="277" r:id="rId31"/>
    <p:sldId id="290" r:id="rId32"/>
    <p:sldId id="288" r:id="rId33"/>
  </p:sldIdLst>
  <p:sldSz cx="12192000" cy="6858000"/>
  <p:notesSz cx="7099300" cy="9385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C32B"/>
    <a:srgbClr val="3D3707"/>
    <a:srgbClr val="3E2206"/>
    <a:srgbClr val="3B31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741" autoAdjust="0"/>
  </p:normalViewPr>
  <p:slideViewPr>
    <p:cSldViewPr snapToGrid="0">
      <p:cViewPr varScale="1">
        <p:scale>
          <a:sx n="64" d="100"/>
          <a:sy n="64" d="100"/>
        </p:scale>
        <p:origin x="112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lian Quinata" userId="372aa9f9-e3e5-4a82-bce8-8bd71d90896e" providerId="ADAL" clId="{8871FAF5-A71E-447B-9C0B-8D68CD34CCA9}"/>
    <pc:docChg chg="custSel modSld">
      <pc:chgData name="Lillian Quinata" userId="372aa9f9-e3e5-4a82-bce8-8bd71d90896e" providerId="ADAL" clId="{8871FAF5-A71E-447B-9C0B-8D68CD34CCA9}" dt="2026-08-04T21:41:23.168" v="22" actId="20577"/>
      <pc:docMkLst>
        <pc:docMk/>
      </pc:docMkLst>
      <pc:sldChg chg="modSp mod">
        <pc:chgData name="Lillian Quinata" userId="372aa9f9-e3e5-4a82-bce8-8bd71d90896e" providerId="ADAL" clId="{8871FAF5-A71E-447B-9C0B-8D68CD34CCA9}" dt="2026-08-04T21:41:23.168" v="22" actId="20577"/>
        <pc:sldMkLst>
          <pc:docMk/>
          <pc:sldMk cId="1804375060" sldId="267"/>
        </pc:sldMkLst>
        <pc:spChg chg="mod">
          <ac:chgData name="Lillian Quinata" userId="372aa9f9-e3e5-4a82-bce8-8bd71d90896e" providerId="ADAL" clId="{8871FAF5-A71E-447B-9C0B-8D68CD34CCA9}" dt="2026-08-04T21:41:23.168" v="22" actId="20577"/>
          <ac:spMkLst>
            <pc:docMk/>
            <pc:sldMk cId="1804375060" sldId="267"/>
            <ac:spMk id="4" creationId="{11CC4D1D-B780-1F89-D763-3D935911B059}"/>
          </ac:spMkLst>
        </pc:spChg>
      </pc:sldChg>
      <pc:sldChg chg="modSp mod">
        <pc:chgData name="Lillian Quinata" userId="372aa9f9-e3e5-4a82-bce8-8bd71d90896e" providerId="ADAL" clId="{8871FAF5-A71E-447B-9C0B-8D68CD34CCA9}" dt="2026-08-04T21:40:40.498" v="7" actId="20577"/>
        <pc:sldMkLst>
          <pc:docMk/>
          <pc:sldMk cId="1474408241" sldId="282"/>
        </pc:sldMkLst>
        <pc:spChg chg="mod">
          <ac:chgData name="Lillian Quinata" userId="372aa9f9-e3e5-4a82-bce8-8bd71d90896e" providerId="ADAL" clId="{8871FAF5-A71E-447B-9C0B-8D68CD34CCA9}" dt="2026-08-04T21:40:40.498" v="7" actId="20577"/>
          <ac:spMkLst>
            <pc:docMk/>
            <pc:sldMk cId="1474408241" sldId="282"/>
            <ac:spMk id="3" creationId="{8CD797B0-735B-2D8A-FA09-BF64D497511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469900"/>
          </a:xfrm>
          <a:prstGeom prst="rect">
            <a:avLst/>
          </a:prstGeom>
        </p:spPr>
        <p:txBody>
          <a:bodyPr vert="horz" lIns="91440" tIns="45720" rIns="91440" bIns="45720" rtlCol="0"/>
          <a:lstStyle>
            <a:lvl1pPr algn="r">
              <a:defRPr sz="1200"/>
            </a:lvl1pPr>
          </a:lstStyle>
          <a:p>
            <a:fld id="{D6688F1A-40B0-4425-AE8A-9D136183542D}" type="datetimeFigureOut">
              <a:rPr lang="en-US" smtClean="0"/>
              <a:t>8/4/2026</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6438"/>
            <a:ext cx="5680075" cy="3695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5400"/>
            <a:ext cx="3076575"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8915400"/>
            <a:ext cx="3076575" cy="469900"/>
          </a:xfrm>
          <a:prstGeom prst="rect">
            <a:avLst/>
          </a:prstGeom>
        </p:spPr>
        <p:txBody>
          <a:bodyPr vert="horz" lIns="91440" tIns="45720" rIns="91440" bIns="45720" rtlCol="0" anchor="b"/>
          <a:lstStyle>
            <a:lvl1pPr algn="r">
              <a:defRPr sz="1200"/>
            </a:lvl1pPr>
          </a:lstStyle>
          <a:p>
            <a:fld id="{EC20E081-4484-4866-B3A6-9B6665DC1F37}" type="slidenum">
              <a:rPr lang="en-US" smtClean="0"/>
              <a:t>‹#›</a:t>
            </a:fld>
            <a:endParaRPr lang="en-US"/>
          </a:p>
        </p:txBody>
      </p:sp>
    </p:spTree>
    <p:extLst>
      <p:ext uri="{BB962C8B-B14F-4D97-AF65-F5344CB8AC3E}">
        <p14:creationId xmlns:p14="http://schemas.microsoft.com/office/powerpoint/2010/main" val="2706154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0E081-4484-4866-B3A6-9B6665DC1F37}" type="slidenum">
              <a:rPr lang="en-US" smtClean="0"/>
              <a:t>5</a:t>
            </a:fld>
            <a:endParaRPr lang="en-US"/>
          </a:p>
        </p:txBody>
      </p:sp>
    </p:spTree>
    <p:extLst>
      <p:ext uri="{BB962C8B-B14F-4D97-AF65-F5344CB8AC3E}">
        <p14:creationId xmlns:p14="http://schemas.microsoft.com/office/powerpoint/2010/main" val="406322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0E081-4484-4866-B3A6-9B6665DC1F37}" type="slidenum">
              <a:rPr lang="en-US" smtClean="0"/>
              <a:t>9</a:t>
            </a:fld>
            <a:endParaRPr lang="en-US"/>
          </a:p>
        </p:txBody>
      </p:sp>
    </p:spTree>
    <p:extLst>
      <p:ext uri="{BB962C8B-B14F-4D97-AF65-F5344CB8AC3E}">
        <p14:creationId xmlns:p14="http://schemas.microsoft.com/office/powerpoint/2010/main" val="3414560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0E081-4484-4866-B3A6-9B6665DC1F37}" type="slidenum">
              <a:rPr lang="en-US" smtClean="0"/>
              <a:t>22</a:t>
            </a:fld>
            <a:endParaRPr lang="en-US"/>
          </a:p>
        </p:txBody>
      </p:sp>
    </p:spTree>
    <p:extLst>
      <p:ext uri="{BB962C8B-B14F-4D97-AF65-F5344CB8AC3E}">
        <p14:creationId xmlns:p14="http://schemas.microsoft.com/office/powerpoint/2010/main" val="129332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0E081-4484-4866-B3A6-9B6665DC1F37}" type="slidenum">
              <a:rPr lang="en-US" smtClean="0"/>
              <a:t>30</a:t>
            </a:fld>
            <a:endParaRPr lang="en-US"/>
          </a:p>
        </p:txBody>
      </p:sp>
    </p:spTree>
    <p:extLst>
      <p:ext uri="{BB962C8B-B14F-4D97-AF65-F5344CB8AC3E}">
        <p14:creationId xmlns:p14="http://schemas.microsoft.com/office/powerpoint/2010/main" val="4241697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0E081-4484-4866-B3A6-9B6665DC1F37}" type="slidenum">
              <a:rPr lang="en-US" smtClean="0"/>
              <a:t>31</a:t>
            </a:fld>
            <a:endParaRPr lang="en-US"/>
          </a:p>
        </p:txBody>
      </p:sp>
    </p:spTree>
    <p:extLst>
      <p:ext uri="{BB962C8B-B14F-4D97-AF65-F5344CB8AC3E}">
        <p14:creationId xmlns:p14="http://schemas.microsoft.com/office/powerpoint/2010/main" val="1757780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20E081-4484-4866-B3A6-9B6665DC1F37}" type="slidenum">
              <a:rPr lang="en-US" smtClean="0"/>
              <a:t>32</a:t>
            </a:fld>
            <a:endParaRPr lang="en-US"/>
          </a:p>
        </p:txBody>
      </p:sp>
    </p:spTree>
    <p:extLst>
      <p:ext uri="{BB962C8B-B14F-4D97-AF65-F5344CB8AC3E}">
        <p14:creationId xmlns:p14="http://schemas.microsoft.com/office/powerpoint/2010/main" val="172836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8/4/2026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8/4/2026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8/4/2026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8/4/2026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8/4/2026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Christianity" TargetMode="External"/><Relationship Id="rId2" Type="http://schemas.openxmlformats.org/officeDocument/2006/relationships/hyperlink" Target="https://en.wikipedia.org/wiki/Work_(human_activit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SantosM@ucsf.edu" TargetMode="External"/><Relationship Id="rId2" Type="http://schemas.openxmlformats.org/officeDocument/2006/relationships/hyperlink" Target="mailto:Carroll.Schreibman@ucsf.ed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Joseph.Rapp@ucsf.edu"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mailto:martie.santos@gmail.com"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mailto:martie.santos@gmail.com" TargetMode="External"/><Relationship Id="rId2" Type="http://schemas.openxmlformats.org/officeDocument/2006/relationships/hyperlink" Target="mailto:Joseph.Rapp@ucsf.edu"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hyperlink" Target="mailto:Marc.Steurer@ucsf.edu"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mailto:SantosM@ucsf.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E743-C0DC-992E-C166-F1A70F815D60}"/>
              </a:ext>
            </a:extLst>
          </p:cNvPr>
          <p:cNvSpPr>
            <a:spLocks noGrp="1"/>
          </p:cNvSpPr>
          <p:nvPr>
            <p:ph type="title"/>
          </p:nvPr>
        </p:nvSpPr>
        <p:spPr>
          <a:xfrm>
            <a:off x="498150" y="2316583"/>
            <a:ext cx="9494461" cy="1510425"/>
          </a:xfrm>
        </p:spPr>
        <p:txBody>
          <a:bodyPr>
            <a:normAutofit fontScale="90000"/>
          </a:bodyPr>
          <a:lstStyle/>
          <a:p>
            <a:br>
              <a:rPr lang="en-US" sz="6700" dirty="0"/>
            </a:br>
            <a:br>
              <a:rPr lang="en-US" sz="6700" dirty="0"/>
            </a:br>
            <a:r>
              <a:rPr lang="en-US" sz="6700" dirty="0" err="1"/>
              <a:t>Martie</a:t>
            </a:r>
            <a:r>
              <a:rPr lang="en-US" sz="6700" dirty="0"/>
              <a:t> </a:t>
            </a:r>
            <a:br>
              <a:rPr lang="en-US" sz="6700" dirty="0"/>
            </a:br>
            <a:r>
              <a:rPr lang="en-US" sz="6700" dirty="0"/>
              <a:t>santos</a:t>
            </a:r>
            <a:br>
              <a:rPr lang="en-US" dirty="0"/>
            </a:br>
            <a:br>
              <a:rPr lang="en-US" dirty="0"/>
            </a:br>
            <a:br>
              <a:rPr lang="en-US" dirty="0"/>
            </a:br>
            <a:endParaRPr lang="en-US" dirty="0"/>
          </a:p>
        </p:txBody>
      </p:sp>
      <p:sp>
        <p:nvSpPr>
          <p:cNvPr id="3" name="Subtitle 2">
            <a:extLst>
              <a:ext uri="{FF2B5EF4-FFF2-40B4-BE49-F238E27FC236}">
                <a16:creationId xmlns:a16="http://schemas.microsoft.com/office/drawing/2014/main" id="{56C3735B-AEC5-D6CF-2440-ADE9893C5DDE}"/>
              </a:ext>
            </a:extLst>
          </p:cNvPr>
          <p:cNvSpPr>
            <a:spLocks noGrp="1"/>
          </p:cNvSpPr>
          <p:nvPr>
            <p:ph type="body" idx="1"/>
          </p:nvPr>
        </p:nvSpPr>
        <p:spPr/>
        <p:txBody>
          <a:bodyPr>
            <a:normAutofit/>
          </a:bodyPr>
          <a:lstStyle/>
          <a:p>
            <a:r>
              <a:rPr lang="en-US" dirty="0"/>
              <a:t> </a:t>
            </a:r>
          </a:p>
        </p:txBody>
      </p:sp>
      <p:sp>
        <p:nvSpPr>
          <p:cNvPr id="4" name="TextBox 3">
            <a:extLst>
              <a:ext uri="{FF2B5EF4-FFF2-40B4-BE49-F238E27FC236}">
                <a16:creationId xmlns:a16="http://schemas.microsoft.com/office/drawing/2014/main" id="{37FFC850-3C5A-D200-39B9-9B1892645AF4}"/>
              </a:ext>
            </a:extLst>
          </p:cNvPr>
          <p:cNvSpPr txBox="1"/>
          <p:nvPr/>
        </p:nvSpPr>
        <p:spPr>
          <a:xfrm>
            <a:off x="498150" y="2177692"/>
            <a:ext cx="11585276" cy="4185761"/>
          </a:xfrm>
          <a:prstGeom prst="rect">
            <a:avLst/>
          </a:prstGeom>
          <a:solidFill>
            <a:schemeClr val="bg1"/>
          </a:solidFill>
        </p:spPr>
        <p:txBody>
          <a:bodyPr wrap="square" rtlCol="0">
            <a:spAutoFit/>
          </a:bodyPr>
          <a:lstStyle/>
          <a:p>
            <a:r>
              <a:rPr lang="en-US" sz="3200" u="sng" dirty="0"/>
              <a:t>EXPERIENCE</a:t>
            </a:r>
          </a:p>
          <a:p>
            <a:endParaRPr lang="en-US" sz="1000" u="sng" dirty="0"/>
          </a:p>
          <a:p>
            <a:pPr marL="285750" indent="-285750">
              <a:buFont typeface="Arial" panose="020B0604020202020204" pitchFamily="34" charset="0"/>
              <a:buChar char="•"/>
            </a:pPr>
            <a:r>
              <a:rPr lang="en-US" sz="2800" dirty="0"/>
              <a:t>30+YEARS HUMAN RESOURCE MANAGEMENT</a:t>
            </a:r>
          </a:p>
          <a:p>
            <a:pPr marL="285750" indent="-285750">
              <a:buFont typeface="Arial" panose="020B0604020202020204" pitchFamily="34" charset="0"/>
              <a:buChar char="•"/>
            </a:pPr>
            <a:r>
              <a:rPr lang="en-US" sz="2800" dirty="0"/>
              <a:t>UNIVERSITY OF CALIFORNIA SAN FRANCISCO (UCSF) RETIREE </a:t>
            </a:r>
          </a:p>
          <a:p>
            <a:r>
              <a:rPr lang="en-US" sz="2800" dirty="0"/>
              <a:t>   31 YEARS OF SERVICE </a:t>
            </a:r>
          </a:p>
          <a:p>
            <a:endParaRPr lang="en-US" sz="1000" dirty="0"/>
          </a:p>
          <a:p>
            <a:r>
              <a:rPr lang="en-US" sz="3200" u="sng" dirty="0"/>
              <a:t>EDUCATION</a:t>
            </a:r>
          </a:p>
          <a:p>
            <a:r>
              <a:rPr lang="en-US" sz="2800" dirty="0"/>
              <a:t>UNIVERSITY OF SAN FRANCISCO</a:t>
            </a:r>
          </a:p>
          <a:p>
            <a:endParaRPr lang="en-US" sz="1200" dirty="0"/>
          </a:p>
          <a:p>
            <a:r>
              <a:rPr lang="en-US" sz="2800" dirty="0"/>
              <a:t>BA POLITICAL SCIENCE</a:t>
            </a:r>
          </a:p>
          <a:p>
            <a:r>
              <a:rPr lang="en-US" sz="2800" dirty="0"/>
              <a:t>MASTER IN PUBLIC ADMINISTRATION (MPA)</a:t>
            </a:r>
          </a:p>
        </p:txBody>
      </p:sp>
      <p:pic>
        <p:nvPicPr>
          <p:cNvPr id="6" name="Picture 5">
            <a:extLst>
              <a:ext uri="{FF2B5EF4-FFF2-40B4-BE49-F238E27FC236}">
                <a16:creationId xmlns:a16="http://schemas.microsoft.com/office/drawing/2014/main" id="{048CD9A4-B9FA-85E7-B788-FE847BB24227}"/>
              </a:ext>
            </a:extLst>
          </p:cNvPr>
          <p:cNvPicPr>
            <a:picLocks noChangeAspect="1"/>
          </p:cNvPicPr>
          <p:nvPr/>
        </p:nvPicPr>
        <p:blipFill>
          <a:blip r:embed="rId2"/>
          <a:stretch>
            <a:fillRect/>
          </a:stretch>
        </p:blipFill>
        <p:spPr>
          <a:xfrm>
            <a:off x="8947252" y="627601"/>
            <a:ext cx="2663555" cy="2663555"/>
          </a:xfrm>
          <a:prstGeom prst="rect">
            <a:avLst/>
          </a:prstGeom>
        </p:spPr>
      </p:pic>
    </p:spTree>
    <p:extLst>
      <p:ext uri="{BB962C8B-B14F-4D97-AF65-F5344CB8AC3E}">
        <p14:creationId xmlns:p14="http://schemas.microsoft.com/office/powerpoint/2010/main" val="619363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0E5F-3641-9147-3837-B42A2B74480F}"/>
              </a:ext>
            </a:extLst>
          </p:cNvPr>
          <p:cNvSpPr>
            <a:spLocks noGrp="1"/>
          </p:cNvSpPr>
          <p:nvPr>
            <p:ph type="ctrTitle"/>
          </p:nvPr>
        </p:nvSpPr>
        <p:spPr>
          <a:xfrm>
            <a:off x="370937" y="276045"/>
            <a:ext cx="11108914" cy="2958861"/>
          </a:xfrm>
        </p:spPr>
        <p:txBody>
          <a:bodyPr>
            <a:normAutofit/>
          </a:bodyPr>
          <a:lstStyle/>
          <a:p>
            <a:pPr algn="ctr"/>
            <a:r>
              <a:rPr lang="en-US" sz="6000" dirty="0"/>
              <a:t>Human initiative (hi)</a:t>
            </a:r>
            <a:br>
              <a:rPr lang="en-US" sz="6000" dirty="0"/>
            </a:br>
            <a:r>
              <a:rPr lang="en-US" sz="6000" dirty="0"/>
              <a:t>&amp;</a:t>
            </a:r>
            <a:br>
              <a:rPr lang="en-US" sz="6000" dirty="0"/>
            </a:br>
            <a:r>
              <a:rPr lang="en-US" sz="6000" dirty="0"/>
              <a:t>artificial intelligence (ai)</a:t>
            </a:r>
          </a:p>
        </p:txBody>
      </p:sp>
      <p:pic>
        <p:nvPicPr>
          <p:cNvPr id="1028" name="Picture 4" descr="Ad Council Announces $65 Million Multi-Year Mental Health Initiative -  Huntsman Mental Health Foundation">
            <a:extLst>
              <a:ext uri="{FF2B5EF4-FFF2-40B4-BE49-F238E27FC236}">
                <a16:creationId xmlns:a16="http://schemas.microsoft.com/office/drawing/2014/main" id="{36908C00-61DA-65CD-0578-BCF123922A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847" y="3234906"/>
            <a:ext cx="5221521" cy="29588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B8BD966-7DD0-D825-B5B6-EECA08B3456A}"/>
              </a:ext>
            </a:extLst>
          </p:cNvPr>
          <p:cNvPicPr>
            <a:picLocks noChangeAspect="1"/>
          </p:cNvPicPr>
          <p:nvPr/>
        </p:nvPicPr>
        <p:blipFill>
          <a:blip r:embed="rId3"/>
          <a:stretch>
            <a:fillRect/>
          </a:stretch>
        </p:blipFill>
        <p:spPr>
          <a:xfrm>
            <a:off x="6478349" y="3234906"/>
            <a:ext cx="4907450" cy="2761081"/>
          </a:xfrm>
          <a:prstGeom prst="rect">
            <a:avLst/>
          </a:prstGeom>
        </p:spPr>
      </p:pic>
    </p:spTree>
    <p:extLst>
      <p:ext uri="{BB962C8B-B14F-4D97-AF65-F5344CB8AC3E}">
        <p14:creationId xmlns:p14="http://schemas.microsoft.com/office/powerpoint/2010/main" val="221338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A6FDB-6745-BD37-770A-173C50739E30}"/>
              </a:ext>
            </a:extLst>
          </p:cNvPr>
          <p:cNvSpPr>
            <a:spLocks noGrp="1"/>
          </p:cNvSpPr>
          <p:nvPr>
            <p:ph type="title"/>
          </p:nvPr>
        </p:nvSpPr>
        <p:spPr/>
        <p:txBody>
          <a:bodyPr>
            <a:normAutofit/>
          </a:bodyPr>
          <a:lstStyle/>
          <a:p>
            <a:r>
              <a:rPr lang="en-US" sz="3600" dirty="0"/>
              <a:t>human initiative &amp; artificial intelligence</a:t>
            </a:r>
          </a:p>
        </p:txBody>
      </p:sp>
      <p:sp>
        <p:nvSpPr>
          <p:cNvPr id="3" name="Content Placeholder 2">
            <a:extLst>
              <a:ext uri="{FF2B5EF4-FFF2-40B4-BE49-F238E27FC236}">
                <a16:creationId xmlns:a16="http://schemas.microsoft.com/office/drawing/2014/main" id="{A6DE9F39-CA9A-399A-A23A-C7EFA45DE8D8}"/>
              </a:ext>
            </a:extLst>
          </p:cNvPr>
          <p:cNvSpPr>
            <a:spLocks noGrp="1"/>
          </p:cNvSpPr>
          <p:nvPr>
            <p:ph idx="1"/>
          </p:nvPr>
        </p:nvSpPr>
        <p:spPr/>
        <p:txBody>
          <a:bodyPr>
            <a:normAutofit/>
          </a:bodyPr>
          <a:lstStyle/>
          <a:p>
            <a:pPr marL="0" indent="0">
              <a:buNone/>
            </a:pPr>
            <a:endParaRPr lang="en-US" sz="4400" b="1" u="sng" dirty="0"/>
          </a:p>
          <a:p>
            <a:r>
              <a:rPr lang="en-US" sz="3200" b="1" dirty="0"/>
              <a:t>Human Initiative </a:t>
            </a:r>
            <a:r>
              <a:rPr lang="en-US" sz="3000" dirty="0"/>
              <a:t>is proactive, self-guidance, action taken to problem solve or to contribute positivity to a situation. </a:t>
            </a:r>
          </a:p>
          <a:p>
            <a:r>
              <a:rPr lang="en-US" sz="3200" b="1" dirty="0"/>
              <a:t>Artificial Intelligence </a:t>
            </a:r>
            <a:r>
              <a:rPr lang="en-US" sz="3000" dirty="0"/>
              <a:t>is a section of computer science focusing primarily on building machines to complete tasks that normally require human participation for completion. </a:t>
            </a:r>
          </a:p>
          <a:p>
            <a:pPr marL="0" indent="0">
              <a:buNone/>
            </a:pPr>
            <a:endParaRPr lang="en-US" sz="2800" dirty="0"/>
          </a:p>
          <a:p>
            <a:pPr marL="0" indent="0">
              <a:buNone/>
            </a:pPr>
            <a:endParaRPr lang="en-US" sz="2800" b="1" dirty="0"/>
          </a:p>
          <a:p>
            <a:endParaRPr lang="en-US" dirty="0"/>
          </a:p>
        </p:txBody>
      </p:sp>
    </p:spTree>
    <p:extLst>
      <p:ext uri="{BB962C8B-B14F-4D97-AF65-F5344CB8AC3E}">
        <p14:creationId xmlns:p14="http://schemas.microsoft.com/office/powerpoint/2010/main" val="309827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5A20B-05BB-FE20-3EAC-8A361B78AC46}"/>
              </a:ext>
            </a:extLst>
          </p:cNvPr>
          <p:cNvSpPr>
            <a:spLocks noGrp="1"/>
          </p:cNvSpPr>
          <p:nvPr>
            <p:ph type="title"/>
          </p:nvPr>
        </p:nvSpPr>
        <p:spPr/>
        <p:txBody>
          <a:bodyPr>
            <a:normAutofit/>
          </a:bodyPr>
          <a:lstStyle/>
          <a:p>
            <a:r>
              <a:rPr lang="en-US" sz="3600" dirty="0" err="1"/>
              <a:t>AddendUm</a:t>
            </a:r>
            <a:r>
              <a:rPr lang="en-US" sz="3600" dirty="0"/>
              <a:t>:  PROFESSION  vs  vocation</a:t>
            </a:r>
          </a:p>
        </p:txBody>
      </p:sp>
      <p:sp>
        <p:nvSpPr>
          <p:cNvPr id="3" name="Content Placeholder 2">
            <a:extLst>
              <a:ext uri="{FF2B5EF4-FFF2-40B4-BE49-F238E27FC236}">
                <a16:creationId xmlns:a16="http://schemas.microsoft.com/office/drawing/2014/main" id="{16F0A74C-FC90-4E38-92A9-15E988897779}"/>
              </a:ext>
            </a:extLst>
          </p:cNvPr>
          <p:cNvSpPr>
            <a:spLocks noGrp="1"/>
          </p:cNvSpPr>
          <p:nvPr>
            <p:ph idx="1"/>
          </p:nvPr>
        </p:nvSpPr>
        <p:spPr>
          <a:xfrm>
            <a:off x="341376" y="1916350"/>
            <a:ext cx="11380454" cy="4844374"/>
          </a:xfrm>
        </p:spPr>
        <p:txBody>
          <a:bodyPr>
            <a:normAutofit fontScale="25000" lnSpcReduction="20000"/>
          </a:bodyPr>
          <a:lstStyle/>
          <a:p>
            <a:pPr marL="306000" marR="0" lvl="0" indent="-306000" algn="l" defTabSz="457200" rtl="0" eaLnBrk="1" fontAlgn="auto" latinLnBrk="0" hangingPunct="1">
              <a:lnSpc>
                <a:spcPct val="100000"/>
              </a:lnSpc>
              <a:spcBef>
                <a:spcPct val="20000"/>
              </a:spcBef>
              <a:spcAft>
                <a:spcPts val="600"/>
              </a:spcAft>
              <a:buClr>
                <a:srgbClr val="903163"/>
              </a:buClr>
              <a:buSzPct val="92000"/>
              <a:buFont typeface="Arial" panose="020B0604020202020204" pitchFamily="34" charset="0"/>
              <a:buChar char="•"/>
              <a:tabLst/>
              <a:defRPr/>
            </a:pPr>
            <a:endParaRPr kumimoji="0" lang="en-US" sz="12800" b="1" i="0" u="none" strike="noStrike" kern="1200" cap="none" spc="0" normalizeH="0" baseline="0" noProof="0" dirty="0">
              <a:ln>
                <a:noFill/>
              </a:ln>
              <a:solidFill>
                <a:srgbClr val="222222"/>
              </a:solidFill>
              <a:effectLst/>
              <a:uLnTx/>
              <a:uFillTx/>
              <a:latin typeface="Gill Sans MT" panose="020B0502020104020203"/>
              <a:ea typeface="+mn-ea"/>
              <a:cs typeface="+mn-cs"/>
            </a:endParaRPr>
          </a:p>
          <a:p>
            <a:pPr>
              <a:buClr>
                <a:srgbClr val="903163"/>
              </a:buClr>
              <a:defRPr/>
            </a:pPr>
            <a:r>
              <a:rPr kumimoji="0" lang="en-US" sz="12800" b="1" i="0" u="none" strike="noStrike" kern="1200" cap="none" spc="0" normalizeH="0" baseline="0" noProof="0" dirty="0">
                <a:ln>
                  <a:noFill/>
                </a:ln>
                <a:solidFill>
                  <a:srgbClr val="222222"/>
                </a:solidFill>
                <a:effectLst/>
                <a:uLnTx/>
                <a:uFillTx/>
                <a:latin typeface="Gill Sans MT" panose="020B0502020104020203"/>
                <a:ea typeface="+mn-ea"/>
                <a:cs typeface="+mn-cs"/>
              </a:rPr>
              <a:t>Profession / Job: </a:t>
            </a:r>
            <a:r>
              <a:rPr kumimoji="0" lang="en-US" sz="12000" b="0" i="0" u="none" strike="noStrike" kern="1200" cap="none" spc="0" normalizeH="0" baseline="0" noProof="0" dirty="0">
                <a:ln>
                  <a:noFill/>
                </a:ln>
                <a:solidFill>
                  <a:srgbClr val="282829"/>
                </a:solidFill>
                <a:effectLst/>
                <a:uLnTx/>
                <a:uFillTx/>
                <a:latin typeface="Gill Sans MT" panose="020B0502020104020203"/>
                <a:ea typeface="+mn-ea"/>
                <a:cs typeface="+mn-cs"/>
              </a:rPr>
              <a:t>a field of work defined by specialized knowledge, formal education or certification, ethical standards, and collective regulation (examples: medicine, law, engineering). Emphasis: expertise, autonomy, duty, credentialing.</a:t>
            </a:r>
          </a:p>
          <a:p>
            <a:pPr marL="0" indent="0" algn="l">
              <a:buNone/>
            </a:pPr>
            <a:endParaRPr lang="en-US" sz="2800" b="0" i="0" dirty="0">
              <a:solidFill>
                <a:srgbClr val="222222"/>
              </a:solidFill>
              <a:effectLst/>
              <a:latin typeface="Google Sans"/>
            </a:endParaRPr>
          </a:p>
          <a:p>
            <a:r>
              <a:rPr lang="en-US" sz="12800" b="1" i="0" dirty="0">
                <a:solidFill>
                  <a:srgbClr val="222222"/>
                </a:solidFill>
                <a:effectLst/>
              </a:rPr>
              <a:t>Vocation: </a:t>
            </a:r>
            <a:r>
              <a:rPr lang="en-US" sz="12000" b="0" i="0" dirty="0">
                <a:solidFill>
                  <a:srgbClr val="222222"/>
                </a:solidFill>
                <a:effectLst/>
              </a:rPr>
              <a:t>is an </a:t>
            </a:r>
            <a:r>
              <a:rPr lang="en-US" sz="12000" b="0" i="0" dirty="0">
                <a:solidFill>
                  <a:schemeClr val="tx1"/>
                </a:solidFill>
                <a:effectLst/>
                <a:hlinkClick r:id="rId2" tooltip="Work (human activity)">
                  <a:extLst>
                    <a:ext uri="{A12FA001-AC4F-418D-AE19-62706E023703}">
                      <ahyp:hlinkClr xmlns:ahyp="http://schemas.microsoft.com/office/drawing/2018/hyperlinkcolor" val="tx"/>
                    </a:ext>
                  </a:extLst>
                </a:hlinkClick>
              </a:rPr>
              <a:t>occupation</a:t>
            </a:r>
            <a:r>
              <a:rPr lang="en-US" sz="12000" b="0" i="0" dirty="0">
                <a:solidFill>
                  <a:srgbClr val="222222"/>
                </a:solidFill>
                <a:effectLst/>
              </a:rPr>
              <a:t> to which a person is especially drawn or for which they are suited, trained, or qualified.  Although the term is now often used in non-religious contexts and is related to cultivating motivated, self-directed, and positively engaged individuals within organizations, its meaning originally emerged within </a:t>
            </a:r>
            <a:r>
              <a:rPr lang="en-US" sz="12000" b="0" i="0" dirty="0">
                <a:solidFill>
                  <a:schemeClr val="tx1"/>
                </a:solidFill>
                <a:effectLst/>
                <a:hlinkClick r:id="rId3" tooltip="Christianity">
                  <a:extLst>
                    <a:ext uri="{A12FA001-AC4F-418D-AE19-62706E023703}">
                      <ahyp:hlinkClr xmlns:ahyp="http://schemas.microsoft.com/office/drawing/2018/hyperlinkcolor" val="tx"/>
                    </a:ext>
                  </a:extLst>
                </a:hlinkClick>
              </a:rPr>
              <a:t>Christianity</a:t>
            </a:r>
            <a:r>
              <a:rPr lang="en-US" sz="12000" b="0" i="0" dirty="0">
                <a:solidFill>
                  <a:srgbClr val="222222"/>
                </a:solidFill>
                <a:effectLst/>
              </a:rPr>
              <a:t>.  A calling that can align with your everyday work or be pursued through volunteering, community engagement, and personal roles. </a:t>
            </a:r>
          </a:p>
          <a:p>
            <a:pPr marL="0" indent="0">
              <a:buNone/>
            </a:pPr>
            <a:endParaRPr lang="en-US" sz="5100" b="0" i="0" dirty="0">
              <a:solidFill>
                <a:srgbClr val="222222"/>
              </a:solidFill>
              <a:effectLst/>
            </a:endParaRPr>
          </a:p>
          <a:p>
            <a:pPr algn="l">
              <a:buFont typeface="Arial" panose="020B0604020202020204" pitchFamily="34" charset="0"/>
              <a:buChar char="•"/>
            </a:pPr>
            <a:endParaRPr lang="en-US" sz="5100" b="0" i="0" dirty="0">
              <a:solidFill>
                <a:srgbClr val="222222"/>
              </a:solidFill>
              <a:effectLst/>
            </a:endParaRPr>
          </a:p>
          <a:p>
            <a:endParaRPr lang="en-US" dirty="0"/>
          </a:p>
        </p:txBody>
      </p:sp>
    </p:spTree>
    <p:extLst>
      <p:ext uri="{BB962C8B-B14F-4D97-AF65-F5344CB8AC3E}">
        <p14:creationId xmlns:p14="http://schemas.microsoft.com/office/powerpoint/2010/main" val="4140448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79D-21AA-DFED-C03A-6C771A6EE504}"/>
              </a:ext>
            </a:extLst>
          </p:cNvPr>
          <p:cNvSpPr>
            <a:spLocks noGrp="1"/>
          </p:cNvSpPr>
          <p:nvPr>
            <p:ph type="title"/>
          </p:nvPr>
        </p:nvSpPr>
        <p:spPr/>
        <p:txBody>
          <a:bodyPr>
            <a:normAutofit/>
          </a:bodyPr>
          <a:lstStyle/>
          <a:p>
            <a:r>
              <a:rPr lang="en-US" sz="3600" dirty="0"/>
              <a:t>Professional AND PERSONAL context</a:t>
            </a:r>
          </a:p>
        </p:txBody>
      </p:sp>
      <p:sp>
        <p:nvSpPr>
          <p:cNvPr id="3" name="Content Placeholder 2">
            <a:extLst>
              <a:ext uri="{FF2B5EF4-FFF2-40B4-BE49-F238E27FC236}">
                <a16:creationId xmlns:a16="http://schemas.microsoft.com/office/drawing/2014/main" id="{79AF70C4-AAC1-333A-68B2-F801A2906018}"/>
              </a:ext>
            </a:extLst>
          </p:cNvPr>
          <p:cNvSpPr>
            <a:spLocks noGrp="1"/>
          </p:cNvSpPr>
          <p:nvPr>
            <p:ph idx="1"/>
          </p:nvPr>
        </p:nvSpPr>
        <p:spPr>
          <a:xfrm>
            <a:off x="506226" y="1935804"/>
            <a:ext cx="11179548" cy="4922196"/>
          </a:xfrm>
        </p:spPr>
        <p:txBody>
          <a:bodyPr>
            <a:noAutofit/>
          </a:bodyPr>
          <a:lstStyle/>
          <a:p>
            <a:r>
              <a:rPr lang="en-US" sz="3200" b="1" dirty="0"/>
              <a:t>Proactivity and Self-Starting:</a:t>
            </a:r>
            <a:r>
              <a:rPr lang="en-US" sz="3200" b="1" i="0" dirty="0">
                <a:solidFill>
                  <a:srgbClr val="0A0A0A"/>
                </a:solidFill>
                <a:effectLst/>
              </a:rPr>
              <a:t> </a:t>
            </a:r>
            <a:r>
              <a:rPr lang="en-US" sz="2900" b="0" i="0" dirty="0">
                <a:solidFill>
                  <a:srgbClr val="0A0A0A"/>
                </a:solidFill>
                <a:effectLst/>
              </a:rPr>
              <a:t>Taking initiative means starting tasks, making decisions, and providing solutions on your own, especially in a work or team setting.</a:t>
            </a:r>
            <a:endParaRPr lang="en-US" sz="2900" dirty="0"/>
          </a:p>
          <a:p>
            <a:r>
              <a:rPr lang="en-US" sz="3200" b="1" dirty="0"/>
              <a:t>Going Above and Beyond: </a:t>
            </a:r>
            <a:r>
              <a:rPr lang="en-US" sz="2900" b="0" i="0" dirty="0">
                <a:solidFill>
                  <a:srgbClr val="0A0A0A"/>
                </a:solidFill>
                <a:effectLst/>
              </a:rPr>
              <a:t>It involves going beyond assigned tasks to improve processes or help others, showing a "go-getter" attitude.</a:t>
            </a:r>
            <a:endParaRPr lang="en-US" sz="2900" dirty="0"/>
          </a:p>
          <a:p>
            <a:r>
              <a:rPr lang="en-US" sz="3200" b="1" dirty="0"/>
              <a:t>Anticipating Needs:  </a:t>
            </a:r>
            <a:r>
              <a:rPr lang="en-US" sz="2900" b="0" i="0" dirty="0">
                <a:solidFill>
                  <a:srgbClr val="0A0A0A"/>
                </a:solidFill>
                <a:effectLst/>
              </a:rPr>
              <a:t>Identifying problems before they occur and preparing solutions in advance.</a:t>
            </a:r>
            <a:endParaRPr lang="en-US" sz="2900" dirty="0"/>
          </a:p>
          <a:p>
            <a:r>
              <a:rPr lang="en-US" sz="3200" b="1" dirty="0"/>
              <a:t>Self-Management: </a:t>
            </a:r>
            <a:r>
              <a:rPr lang="en-US" sz="2900" b="0" i="0" dirty="0">
                <a:solidFill>
                  <a:srgbClr val="0A0A0A"/>
                </a:solidFill>
                <a:effectLst/>
              </a:rPr>
              <a:t>Developing personal responsibility and the ability to work independently. </a:t>
            </a:r>
            <a:endParaRPr lang="en-US" sz="2900" dirty="0"/>
          </a:p>
        </p:txBody>
      </p:sp>
    </p:spTree>
    <p:extLst>
      <p:ext uri="{BB962C8B-B14F-4D97-AF65-F5344CB8AC3E}">
        <p14:creationId xmlns:p14="http://schemas.microsoft.com/office/powerpoint/2010/main" val="3954019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A6AA0-784B-14F7-43D5-73419B438615}"/>
              </a:ext>
            </a:extLst>
          </p:cNvPr>
          <p:cNvSpPr>
            <a:spLocks noGrp="1"/>
          </p:cNvSpPr>
          <p:nvPr>
            <p:ph type="title"/>
          </p:nvPr>
        </p:nvSpPr>
        <p:spPr/>
        <p:txBody>
          <a:bodyPr>
            <a:normAutofit/>
          </a:bodyPr>
          <a:lstStyle/>
          <a:p>
            <a:r>
              <a:rPr lang="en-US" sz="3600" dirty="0"/>
              <a:t>Professional AND PERSONAL context</a:t>
            </a:r>
          </a:p>
        </p:txBody>
      </p:sp>
      <p:sp>
        <p:nvSpPr>
          <p:cNvPr id="17" name="TextBox 16">
            <a:extLst>
              <a:ext uri="{FF2B5EF4-FFF2-40B4-BE49-F238E27FC236}">
                <a16:creationId xmlns:a16="http://schemas.microsoft.com/office/drawing/2014/main" id="{22DF4DDF-0CFC-BA15-274B-21F2304B265E}"/>
              </a:ext>
            </a:extLst>
          </p:cNvPr>
          <p:cNvSpPr txBox="1"/>
          <p:nvPr/>
        </p:nvSpPr>
        <p:spPr>
          <a:xfrm>
            <a:off x="495300" y="1926273"/>
            <a:ext cx="11115508" cy="4462760"/>
          </a:xfrm>
          <a:prstGeom prst="rect">
            <a:avLst/>
          </a:prstGeom>
          <a:noFill/>
        </p:spPr>
        <p:txBody>
          <a:bodyPr wrap="square" rtlCol="0">
            <a:spAutoFit/>
          </a:bodyPr>
          <a:lstStyle/>
          <a:p>
            <a:r>
              <a:rPr lang="en-US" sz="3200" b="1" dirty="0"/>
              <a:t>Experiences</a:t>
            </a:r>
          </a:p>
          <a:p>
            <a:pPr marL="457200" marR="0" lvl="0" indent="-457200" algn="l" defTabSz="457200" rtl="0" eaLnBrk="1" fontAlgn="auto" latinLnBrk="0" hangingPunct="1">
              <a:lnSpc>
                <a:spcPct val="100000"/>
              </a:lnSpc>
              <a:spcBef>
                <a:spcPts val="0"/>
              </a:spcBef>
              <a:spcAft>
                <a:spcPts val="0"/>
              </a:spcAft>
              <a:buClr>
                <a:schemeClr val="accent2"/>
              </a:buClr>
              <a:buSzPct val="10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ea typeface="+mn-ea"/>
                <a:cs typeface="+mn-cs"/>
              </a:rPr>
              <a:t>Transition from STAFF Human Resource Management to ACADEMIC Human Resource Management</a:t>
            </a:r>
          </a:p>
          <a:p>
            <a:pPr marL="457200" indent="-457200">
              <a:buClr>
                <a:schemeClr val="accent2"/>
              </a:buClr>
              <a:buSzPct val="100000"/>
              <a:buFont typeface="Wingdings" panose="05000000000000000000" pitchFamily="2" charset="2"/>
              <a:buChar char="§"/>
              <a:defRPr/>
            </a:pPr>
            <a:r>
              <a:rPr lang="en-US" sz="2800" dirty="0"/>
              <a:t>Prospective Faculty Hires Residing in Different Time Zones</a:t>
            </a:r>
          </a:p>
          <a:p>
            <a:pPr marL="457200" indent="-457200">
              <a:buClr>
                <a:schemeClr val="accent2"/>
              </a:buClr>
              <a:buSzPct val="100000"/>
              <a:buFont typeface="Wingdings" panose="05000000000000000000" pitchFamily="2" charset="2"/>
              <a:buChar char="§"/>
              <a:defRPr/>
            </a:pPr>
            <a:r>
              <a:rPr lang="en-US" sz="2800" dirty="0"/>
              <a:t>Guiding/Training Faculty in Employee Management</a:t>
            </a:r>
          </a:p>
          <a:p>
            <a:pPr marL="457200" indent="-457200">
              <a:buClr>
                <a:schemeClr val="accent2"/>
              </a:buClr>
              <a:buSzPct val="100000"/>
              <a:buFont typeface="Wingdings" panose="05000000000000000000" pitchFamily="2" charset="2"/>
              <a:buChar char="§"/>
              <a:defRPr/>
            </a:pPr>
            <a:r>
              <a:rPr lang="en-US" sz="2800" dirty="0"/>
              <a:t>Staff Acknowledgement - Theresa Ward</a:t>
            </a:r>
            <a:endParaRPr lang="en-US" sz="3200" dirty="0"/>
          </a:p>
          <a:p>
            <a:pPr marL="457200" indent="-457200">
              <a:buClr>
                <a:schemeClr val="accent2"/>
              </a:buClr>
              <a:buSzPct val="100000"/>
              <a:buFont typeface="Wingdings" panose="05000000000000000000" pitchFamily="2" charset="2"/>
              <a:buChar char="§"/>
              <a:defRPr/>
            </a:pPr>
            <a:r>
              <a:rPr lang="en-US" sz="2800" dirty="0"/>
              <a:t>Introduction to Personnel Profession via Kay Kalmbach</a:t>
            </a:r>
          </a:p>
          <a:p>
            <a:pPr marL="457200" indent="-457200">
              <a:buClr>
                <a:schemeClr val="accent2"/>
              </a:buClr>
              <a:buFont typeface="Wingdings" panose="05000000000000000000" pitchFamily="2" charset="2"/>
              <a:buChar char="§"/>
            </a:pPr>
            <a:r>
              <a:rPr lang="en-US" sz="2800" dirty="0"/>
              <a:t>Clotilde Gould, Guamanian Association of the Bay Area: </a:t>
            </a:r>
          </a:p>
          <a:p>
            <a:r>
              <a:rPr lang="en-US" sz="2800" dirty="0"/>
              <a:t>	Miss Guam SF Bay Area</a:t>
            </a:r>
            <a:endParaRPr lang="en-US" sz="3200" dirty="0"/>
          </a:p>
          <a:p>
            <a:pPr marR="0" lvl="0" algn="l" defTabSz="457200" rtl="0" eaLnBrk="1" fontAlgn="auto" latinLnBrk="0" hangingPunct="1">
              <a:lnSpc>
                <a:spcPct val="100000"/>
              </a:lnSpc>
              <a:spcBef>
                <a:spcPts val="0"/>
              </a:spcBef>
              <a:spcAft>
                <a:spcPts val="0"/>
              </a:spcAft>
              <a:buClr>
                <a:schemeClr val="accent2"/>
              </a:buClr>
              <a:buSzPct val="100000"/>
              <a:tabLst/>
              <a:defRPr/>
            </a:pPr>
            <a:endParaRPr kumimoji="0" lang="en-US" sz="28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61820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B5F2-B527-2774-2128-88A39FD3A4BC}"/>
              </a:ext>
            </a:extLst>
          </p:cNvPr>
          <p:cNvSpPr>
            <a:spLocks noGrp="1"/>
          </p:cNvSpPr>
          <p:nvPr>
            <p:ph type="title"/>
          </p:nvPr>
        </p:nvSpPr>
        <p:spPr>
          <a:xfrm>
            <a:off x="581191" y="634062"/>
            <a:ext cx="11029616" cy="1013800"/>
          </a:xfrm>
        </p:spPr>
        <p:txBody>
          <a:bodyPr>
            <a:normAutofit/>
          </a:bodyPr>
          <a:lstStyle/>
          <a:p>
            <a:r>
              <a:rPr lang="en-US" sz="3400" dirty="0"/>
              <a:t>Professional and personal context experience</a:t>
            </a:r>
          </a:p>
        </p:txBody>
      </p:sp>
      <p:sp>
        <p:nvSpPr>
          <p:cNvPr id="3" name="Content Placeholder 2">
            <a:extLst>
              <a:ext uri="{FF2B5EF4-FFF2-40B4-BE49-F238E27FC236}">
                <a16:creationId xmlns:a16="http://schemas.microsoft.com/office/drawing/2014/main" id="{73E2763A-08A8-8A4B-0CEF-AEC96D368A84}"/>
              </a:ext>
            </a:extLst>
          </p:cNvPr>
          <p:cNvSpPr>
            <a:spLocks noGrp="1"/>
          </p:cNvSpPr>
          <p:nvPr>
            <p:ph idx="1"/>
          </p:nvPr>
        </p:nvSpPr>
        <p:spPr>
          <a:xfrm>
            <a:off x="493642" y="1877438"/>
            <a:ext cx="11218460" cy="5379396"/>
          </a:xfrm>
        </p:spPr>
        <p:txBody>
          <a:bodyPr>
            <a:normAutofit fontScale="92500" lnSpcReduction="20000"/>
          </a:bodyPr>
          <a:lstStyle/>
          <a:p>
            <a:pPr marL="0" indent="0" algn="l">
              <a:buNone/>
            </a:pPr>
            <a:r>
              <a:rPr lang="en-US" sz="2600" b="1" i="0" dirty="0">
                <a:solidFill>
                  <a:srgbClr val="000000"/>
                </a:solidFill>
                <a:effectLst/>
                <a:latin typeface="Calibri" panose="020F0502020204030204" pitchFamily="34" charset="0"/>
              </a:rPr>
              <a:t>From: </a:t>
            </a:r>
            <a:r>
              <a:rPr lang="en-US" sz="2600" b="0" i="0" dirty="0">
                <a:solidFill>
                  <a:srgbClr val="000000"/>
                </a:solidFill>
                <a:effectLst/>
                <a:latin typeface="Calibri" panose="020F0502020204030204" pitchFamily="34" charset="0"/>
              </a:rPr>
              <a:t>"Schreibman, Carroll" &lt;</a:t>
            </a:r>
            <a:r>
              <a:rPr lang="en-US" sz="2600" b="0" i="0" dirty="0">
                <a:solidFill>
                  <a:srgbClr val="1155CC"/>
                </a:solidFill>
                <a:effectLst/>
                <a:latin typeface="Calibri" panose="020F0502020204030204" pitchFamily="34" charset="0"/>
                <a:hlinkClick r:id="rId2"/>
              </a:rPr>
              <a:t>Carroll.Schreibman@ucsf.edu</a:t>
            </a:r>
            <a:r>
              <a:rPr lang="en-US" sz="2600" b="0" i="0" dirty="0">
                <a:solidFill>
                  <a:srgbClr val="000000"/>
                </a:solidFill>
                <a:effectLst/>
                <a:latin typeface="Calibri" panose="020F0502020204030204" pitchFamily="34" charset="0"/>
              </a:rPr>
              <a:t>&gt;</a:t>
            </a:r>
            <a:br>
              <a:rPr lang="en-US" sz="2600" b="0" i="0" dirty="0">
                <a:solidFill>
                  <a:srgbClr val="000000"/>
                </a:solidFill>
                <a:effectLst/>
                <a:latin typeface="Calibri" panose="020F0502020204030204" pitchFamily="34" charset="0"/>
              </a:rPr>
            </a:br>
            <a:r>
              <a:rPr lang="en-US" sz="2600" b="1" i="0" dirty="0">
                <a:solidFill>
                  <a:srgbClr val="000000"/>
                </a:solidFill>
                <a:effectLst/>
                <a:latin typeface="Calibri" panose="020F0502020204030204" pitchFamily="34" charset="0"/>
              </a:rPr>
              <a:t>Date: </a:t>
            </a:r>
            <a:r>
              <a:rPr lang="en-US" sz="2600" b="0" i="0" dirty="0">
                <a:solidFill>
                  <a:srgbClr val="000000"/>
                </a:solidFill>
                <a:effectLst/>
                <a:latin typeface="Calibri" panose="020F0502020204030204" pitchFamily="34" charset="0"/>
              </a:rPr>
              <a:t>Friday, July 1, 2016 at 8:50 PM</a:t>
            </a:r>
            <a:br>
              <a:rPr lang="en-US" sz="2600" b="0" i="0" dirty="0">
                <a:solidFill>
                  <a:srgbClr val="000000"/>
                </a:solidFill>
                <a:effectLst/>
                <a:latin typeface="Calibri" panose="020F0502020204030204" pitchFamily="34" charset="0"/>
              </a:rPr>
            </a:br>
            <a:r>
              <a:rPr lang="en-US" sz="2600" b="1" i="0" dirty="0">
                <a:solidFill>
                  <a:srgbClr val="000000"/>
                </a:solidFill>
                <a:effectLst/>
                <a:latin typeface="Calibri" panose="020F0502020204030204" pitchFamily="34" charset="0"/>
              </a:rPr>
              <a:t>To: </a:t>
            </a:r>
            <a:r>
              <a:rPr lang="en-US" sz="2600" b="0" i="0" dirty="0">
                <a:solidFill>
                  <a:srgbClr val="000000"/>
                </a:solidFill>
                <a:effectLst/>
                <a:latin typeface="Calibri" panose="020F0502020204030204" pitchFamily="34" charset="0"/>
              </a:rPr>
              <a:t>"Santos, </a:t>
            </a:r>
            <a:r>
              <a:rPr lang="en-US" sz="2600" b="0" i="0" dirty="0" err="1">
                <a:solidFill>
                  <a:srgbClr val="000000"/>
                </a:solidFill>
                <a:effectLst/>
                <a:latin typeface="Calibri" panose="020F0502020204030204" pitchFamily="34" charset="0"/>
              </a:rPr>
              <a:t>Martie</a:t>
            </a:r>
            <a:r>
              <a:rPr lang="en-US" sz="2600" b="0" i="0" dirty="0">
                <a:solidFill>
                  <a:srgbClr val="000000"/>
                </a:solidFill>
                <a:effectLst/>
                <a:latin typeface="Calibri" panose="020F0502020204030204" pitchFamily="34" charset="0"/>
              </a:rPr>
              <a:t>" &lt;</a:t>
            </a:r>
            <a:r>
              <a:rPr lang="en-US" sz="2600" b="0" i="0" dirty="0">
                <a:solidFill>
                  <a:srgbClr val="1155CC"/>
                </a:solidFill>
                <a:effectLst/>
                <a:latin typeface="Calibri" panose="020F0502020204030204" pitchFamily="34" charset="0"/>
                <a:hlinkClick r:id="rId3"/>
              </a:rPr>
              <a:t>SantosM@ucsf.edu</a:t>
            </a:r>
            <a:r>
              <a:rPr lang="en-US" sz="2600" b="0" i="0" dirty="0">
                <a:solidFill>
                  <a:srgbClr val="000000"/>
                </a:solidFill>
                <a:effectLst/>
                <a:latin typeface="Calibri" panose="020F0502020204030204" pitchFamily="34" charset="0"/>
              </a:rPr>
              <a:t>&gt;</a:t>
            </a:r>
            <a:br>
              <a:rPr lang="en-US" sz="2600" b="0" i="0" dirty="0">
                <a:solidFill>
                  <a:srgbClr val="000000"/>
                </a:solidFill>
                <a:effectLst/>
                <a:latin typeface="Calibri" panose="020F0502020204030204" pitchFamily="34" charset="0"/>
              </a:rPr>
            </a:br>
            <a:r>
              <a:rPr lang="en-US" sz="2600" b="1" i="0" dirty="0">
                <a:solidFill>
                  <a:srgbClr val="000000"/>
                </a:solidFill>
                <a:effectLst/>
                <a:latin typeface="Calibri" panose="020F0502020204030204" pitchFamily="34" charset="0"/>
              </a:rPr>
              <a:t>Subject: </a:t>
            </a:r>
            <a:r>
              <a:rPr lang="en-US" sz="2600" b="0" i="0" dirty="0">
                <a:solidFill>
                  <a:srgbClr val="000000"/>
                </a:solidFill>
                <a:effectLst/>
                <a:latin typeface="Calibri" panose="020F0502020204030204" pitchFamily="34" charset="0"/>
              </a:rPr>
              <a:t>Re: FY 2016-2017 Salary Program</a:t>
            </a:r>
          </a:p>
          <a:p>
            <a:pPr marL="0" indent="0" algn="l">
              <a:buNone/>
            </a:pPr>
            <a:r>
              <a:rPr lang="en-US" sz="2600" b="0" i="0" dirty="0">
                <a:solidFill>
                  <a:srgbClr val="000000"/>
                </a:solidFill>
                <a:effectLst/>
                <a:latin typeface="Calibri" panose="020F0502020204030204" pitchFamily="34" charset="0"/>
              </a:rPr>
              <a:t>Addendum:</a:t>
            </a:r>
          </a:p>
          <a:p>
            <a:pPr marL="0" indent="0" algn="l">
              <a:buNone/>
            </a:pPr>
            <a:r>
              <a:rPr lang="en-US" sz="2600" b="0" i="0" dirty="0">
                <a:solidFill>
                  <a:srgbClr val="000000"/>
                </a:solidFill>
                <a:effectLst/>
                <a:latin typeface="Calibri" panose="020F0502020204030204" pitchFamily="34" charset="0"/>
              </a:rPr>
              <a:t>The faculty are not easily impressed and have never been willingly “managed”  better….I’ve not seen this level of respect and admiration from faculty for admin manager!  Your relatability to  all manner/make faculty appears seamless and is truly astounding.  You can consider your transition out of your 22 years Staff HR comfort zone to Academic HR an unmitigated success!   I realize it wasn’t easy  knowing your learning curve would be high and mistakes awaited you, yet you exhibited courage and grace.  And as we’ve discussed, it turns out, THIS, Academic HR, turns out to be your true niche!  </a:t>
            </a:r>
            <a:br>
              <a:rPr lang="en-US" sz="2600" b="0" i="0" dirty="0">
                <a:solidFill>
                  <a:srgbClr val="000000"/>
                </a:solidFill>
                <a:effectLst/>
                <a:latin typeface="Calibri" panose="020F0502020204030204" pitchFamily="34" charset="0"/>
              </a:rPr>
            </a:br>
            <a:endParaRPr lang="en-US" sz="2600" b="0" i="0" dirty="0">
              <a:solidFill>
                <a:srgbClr val="000000"/>
              </a:solidFill>
              <a:effectLst/>
              <a:latin typeface="Calibri" panose="020F0502020204030204" pitchFamily="34" charset="0"/>
            </a:endParaRPr>
          </a:p>
          <a:p>
            <a:pPr marL="0" indent="0" algn="l">
              <a:buNone/>
            </a:pPr>
            <a:r>
              <a:rPr lang="en-US" sz="2600" b="0" i="0" dirty="0" err="1">
                <a:solidFill>
                  <a:srgbClr val="000000"/>
                </a:solidFill>
                <a:effectLst/>
                <a:latin typeface="Calibri" panose="020F0502020204030204" pitchFamily="34" charset="0"/>
              </a:rPr>
              <a:t>cjs</a:t>
            </a:r>
            <a:endParaRPr lang="en-US" sz="2600" b="0" i="0" dirty="0">
              <a:solidFill>
                <a:srgbClr val="000000"/>
              </a:solidFill>
              <a:effectLst/>
              <a:latin typeface="Calibri" panose="020F0502020204030204" pitchFamily="34" charset="0"/>
            </a:endParaRPr>
          </a:p>
          <a:p>
            <a:endParaRPr lang="en-US" dirty="0"/>
          </a:p>
        </p:txBody>
      </p:sp>
    </p:spTree>
    <p:extLst>
      <p:ext uri="{BB962C8B-B14F-4D97-AF65-F5344CB8AC3E}">
        <p14:creationId xmlns:p14="http://schemas.microsoft.com/office/powerpoint/2010/main" val="185967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0A61-0A26-CF69-8F6D-82F12EDD5C6D}"/>
              </a:ext>
            </a:extLst>
          </p:cNvPr>
          <p:cNvSpPr>
            <a:spLocks noGrp="1"/>
          </p:cNvSpPr>
          <p:nvPr>
            <p:ph type="title"/>
          </p:nvPr>
        </p:nvSpPr>
        <p:spPr/>
        <p:txBody>
          <a:bodyPr>
            <a:normAutofit/>
          </a:bodyPr>
          <a:lstStyle/>
          <a:p>
            <a:r>
              <a:rPr lang="en-US" sz="3400" dirty="0"/>
              <a:t>Professional and personal context experience</a:t>
            </a:r>
          </a:p>
        </p:txBody>
      </p:sp>
      <p:pic>
        <p:nvPicPr>
          <p:cNvPr id="5" name="Content Placeholder 4">
            <a:extLst>
              <a:ext uri="{FF2B5EF4-FFF2-40B4-BE49-F238E27FC236}">
                <a16:creationId xmlns:a16="http://schemas.microsoft.com/office/drawing/2014/main" id="{0B4D05C1-5207-B67A-B4C1-FC7CDB37404B}"/>
              </a:ext>
            </a:extLst>
          </p:cNvPr>
          <p:cNvPicPr>
            <a:picLocks noGrp="1" noChangeAspect="1"/>
          </p:cNvPicPr>
          <p:nvPr>
            <p:ph idx="1"/>
          </p:nvPr>
        </p:nvPicPr>
        <p:blipFill>
          <a:blip r:embed="rId2"/>
          <a:srcRect l="2637" t="579" b="1"/>
          <a:stretch>
            <a:fillRect/>
          </a:stretch>
        </p:blipFill>
        <p:spPr>
          <a:xfrm>
            <a:off x="3725693" y="1819072"/>
            <a:ext cx="4289897" cy="4970834"/>
          </a:xfrm>
          <a:prstGeom prst="rect">
            <a:avLst/>
          </a:prstGeom>
        </p:spPr>
      </p:pic>
    </p:spTree>
    <p:extLst>
      <p:ext uri="{BB962C8B-B14F-4D97-AF65-F5344CB8AC3E}">
        <p14:creationId xmlns:p14="http://schemas.microsoft.com/office/powerpoint/2010/main" val="386344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D09D8-CEEA-D957-CFA4-7256FFB8F44E}"/>
              </a:ext>
            </a:extLst>
          </p:cNvPr>
          <p:cNvSpPr>
            <a:spLocks noGrp="1"/>
          </p:cNvSpPr>
          <p:nvPr>
            <p:ph type="title"/>
          </p:nvPr>
        </p:nvSpPr>
        <p:spPr/>
        <p:txBody>
          <a:bodyPr>
            <a:normAutofit/>
          </a:bodyPr>
          <a:lstStyle/>
          <a:p>
            <a:r>
              <a:rPr lang="en-US" sz="2900" dirty="0"/>
              <a:t>Clotilde Gould, Guamanian Association of the Bay </a:t>
            </a:r>
            <a:r>
              <a:rPr lang="en-US" sz="2900" dirty="0" err="1"/>
              <a:t>ARea</a:t>
            </a:r>
            <a:endParaRPr lang="en-US" sz="2900" dirty="0"/>
          </a:p>
        </p:txBody>
      </p:sp>
      <p:pic>
        <p:nvPicPr>
          <p:cNvPr id="4" name="Content Placeholder 3">
            <a:extLst>
              <a:ext uri="{FF2B5EF4-FFF2-40B4-BE49-F238E27FC236}">
                <a16:creationId xmlns:a16="http://schemas.microsoft.com/office/drawing/2014/main" id="{85278231-7808-ECEE-E0F3-FC48E81C36FA}"/>
              </a:ext>
            </a:extLst>
          </p:cNvPr>
          <p:cNvPicPr>
            <a:picLocks noGrp="1" noChangeAspect="1"/>
          </p:cNvPicPr>
          <p:nvPr>
            <p:ph idx="1"/>
          </p:nvPr>
        </p:nvPicPr>
        <p:blipFill>
          <a:blip r:embed="rId3"/>
          <a:stretch>
            <a:fillRect/>
          </a:stretch>
        </p:blipFill>
        <p:spPr>
          <a:xfrm>
            <a:off x="431290" y="1842851"/>
            <a:ext cx="3761361" cy="5015149"/>
          </a:xfrm>
          <a:prstGeom prst="rect">
            <a:avLst/>
          </a:prstGeom>
        </p:spPr>
      </p:pic>
      <p:pic>
        <p:nvPicPr>
          <p:cNvPr id="6" name="Picture 5">
            <a:extLst>
              <a:ext uri="{FF2B5EF4-FFF2-40B4-BE49-F238E27FC236}">
                <a16:creationId xmlns:a16="http://schemas.microsoft.com/office/drawing/2014/main" id="{FAF545C5-D2B5-A278-3DDE-0B9309679C45}"/>
              </a:ext>
            </a:extLst>
          </p:cNvPr>
          <p:cNvPicPr>
            <a:picLocks noChangeAspect="1"/>
          </p:cNvPicPr>
          <p:nvPr/>
        </p:nvPicPr>
        <p:blipFill>
          <a:blip r:embed="rId4"/>
          <a:stretch>
            <a:fillRect/>
          </a:stretch>
        </p:blipFill>
        <p:spPr>
          <a:xfrm>
            <a:off x="7311776" y="1842849"/>
            <a:ext cx="4448934" cy="5015148"/>
          </a:xfrm>
          <a:prstGeom prst="rect">
            <a:avLst/>
          </a:prstGeom>
        </p:spPr>
      </p:pic>
      <p:pic>
        <p:nvPicPr>
          <p:cNvPr id="5" name="Picture 4">
            <a:extLst>
              <a:ext uri="{FF2B5EF4-FFF2-40B4-BE49-F238E27FC236}">
                <a16:creationId xmlns:a16="http://schemas.microsoft.com/office/drawing/2014/main" id="{D0EC6F33-568A-9409-E539-39C42FFB6E18}"/>
              </a:ext>
            </a:extLst>
          </p:cNvPr>
          <p:cNvPicPr>
            <a:picLocks noChangeAspect="1"/>
          </p:cNvPicPr>
          <p:nvPr/>
        </p:nvPicPr>
        <p:blipFill>
          <a:blip r:embed="rId5"/>
          <a:srcRect l="46449" r="6046"/>
          <a:stretch>
            <a:fillRect/>
          </a:stretch>
        </p:blipFill>
        <p:spPr>
          <a:xfrm>
            <a:off x="4192651" y="1842850"/>
            <a:ext cx="3176582" cy="5015149"/>
          </a:xfrm>
          <a:prstGeom prst="rect">
            <a:avLst/>
          </a:prstGeom>
        </p:spPr>
      </p:pic>
    </p:spTree>
    <p:extLst>
      <p:ext uri="{BB962C8B-B14F-4D97-AF65-F5344CB8AC3E}">
        <p14:creationId xmlns:p14="http://schemas.microsoft.com/office/powerpoint/2010/main" val="1368982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6D844-C933-CCE2-412C-453CD4D623AB}"/>
              </a:ext>
            </a:extLst>
          </p:cNvPr>
          <p:cNvSpPr>
            <a:spLocks noGrp="1"/>
          </p:cNvSpPr>
          <p:nvPr>
            <p:ph type="title"/>
          </p:nvPr>
        </p:nvSpPr>
        <p:spPr/>
        <p:txBody>
          <a:bodyPr>
            <a:normAutofit/>
          </a:bodyPr>
          <a:lstStyle/>
          <a:p>
            <a:r>
              <a:rPr lang="en-US" sz="3600" dirty="0"/>
              <a:t>CONCEPTUAL AND PHILOSOPHICAL CONTEXT</a:t>
            </a:r>
          </a:p>
        </p:txBody>
      </p:sp>
      <p:sp>
        <p:nvSpPr>
          <p:cNvPr id="3" name="Content Placeholder 2">
            <a:extLst>
              <a:ext uri="{FF2B5EF4-FFF2-40B4-BE49-F238E27FC236}">
                <a16:creationId xmlns:a16="http://schemas.microsoft.com/office/drawing/2014/main" id="{6B70C050-1600-D7BA-3EE9-63E6ECE95177}"/>
              </a:ext>
            </a:extLst>
          </p:cNvPr>
          <p:cNvSpPr>
            <a:spLocks noGrp="1"/>
          </p:cNvSpPr>
          <p:nvPr>
            <p:ph idx="1"/>
          </p:nvPr>
        </p:nvSpPr>
        <p:spPr>
          <a:xfrm>
            <a:off x="493643" y="2400609"/>
            <a:ext cx="11208731" cy="3236976"/>
          </a:xfrm>
        </p:spPr>
        <p:txBody>
          <a:bodyPr>
            <a:normAutofit/>
          </a:bodyPr>
          <a:lstStyle/>
          <a:p>
            <a:r>
              <a:rPr lang="en-US" sz="3200" b="1" dirty="0"/>
              <a:t>Subjective Initiative: </a:t>
            </a:r>
            <a:r>
              <a:rPr lang="en-US" sz="2800" b="0" i="0" dirty="0">
                <a:solidFill>
                  <a:srgbClr val="0A0A0A"/>
                </a:solidFill>
                <a:effectLst/>
              </a:rPr>
              <a:t>Often used in philosophical contexts to mean a person’s ability to purposefully act upon the world to transform it.</a:t>
            </a:r>
            <a:endParaRPr lang="en-US" sz="2800" dirty="0"/>
          </a:p>
          <a:p>
            <a:r>
              <a:rPr lang="en-US" sz="3200" b="1" dirty="0"/>
              <a:t>Freedom of Action: </a:t>
            </a:r>
            <a:r>
              <a:rPr lang="en-US" sz="2800" b="0" i="0" dirty="0">
                <a:solidFill>
                  <a:srgbClr val="0A0A0A"/>
                </a:solidFill>
                <a:effectLst/>
              </a:rPr>
              <a:t>It is considered an expression of human freedom, whereby a person moves from a state of reacting to their environment to one of actively controlling their own behavior to reach a goal. </a:t>
            </a:r>
          </a:p>
        </p:txBody>
      </p:sp>
    </p:spTree>
    <p:extLst>
      <p:ext uri="{BB962C8B-B14F-4D97-AF65-F5344CB8AC3E}">
        <p14:creationId xmlns:p14="http://schemas.microsoft.com/office/powerpoint/2010/main" val="2908789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F1664-9F21-AE87-9EBA-D487A3557632}"/>
              </a:ext>
            </a:extLst>
          </p:cNvPr>
          <p:cNvSpPr>
            <a:spLocks noGrp="1"/>
          </p:cNvSpPr>
          <p:nvPr>
            <p:ph type="title"/>
          </p:nvPr>
        </p:nvSpPr>
        <p:spPr/>
        <p:txBody>
          <a:bodyPr>
            <a:normAutofit/>
          </a:bodyPr>
          <a:lstStyle/>
          <a:p>
            <a:r>
              <a:rPr lang="en-US" sz="3600" dirty="0"/>
              <a:t>CONCEPTUAL AND PHILOSOPHICAL CONTEXT</a:t>
            </a:r>
          </a:p>
        </p:txBody>
      </p:sp>
      <p:sp>
        <p:nvSpPr>
          <p:cNvPr id="4" name="TextBox 3">
            <a:extLst>
              <a:ext uri="{FF2B5EF4-FFF2-40B4-BE49-F238E27FC236}">
                <a16:creationId xmlns:a16="http://schemas.microsoft.com/office/drawing/2014/main" id="{A6289D19-D6D4-7E7A-CCFD-0BB0EF60FB26}"/>
              </a:ext>
            </a:extLst>
          </p:cNvPr>
          <p:cNvSpPr txBox="1"/>
          <p:nvPr/>
        </p:nvSpPr>
        <p:spPr>
          <a:xfrm>
            <a:off x="457200" y="2084832"/>
            <a:ext cx="8684514" cy="3170099"/>
          </a:xfrm>
          <a:prstGeom prst="rect">
            <a:avLst/>
          </a:prstGeom>
          <a:noFill/>
        </p:spPr>
        <p:txBody>
          <a:bodyPr wrap="square">
            <a:spAutoFit/>
          </a:bodyPr>
          <a:lstStyle/>
          <a:p>
            <a:r>
              <a:rPr lang="en-US" sz="3200" b="1" dirty="0"/>
              <a:t>Experiences</a:t>
            </a:r>
          </a:p>
          <a:p>
            <a:endParaRPr lang="en-US" sz="1200" b="1" dirty="0"/>
          </a:p>
          <a:p>
            <a:endParaRPr lang="en-US" sz="1200" b="1" dirty="0"/>
          </a:p>
          <a:p>
            <a:pPr marL="457200" indent="-457200">
              <a:buClr>
                <a:schemeClr val="accent2"/>
              </a:buClr>
              <a:buFont typeface="Wingdings" panose="05000000000000000000" pitchFamily="2" charset="2"/>
              <a:buChar char="§"/>
            </a:pPr>
            <a:r>
              <a:rPr lang="en-US" sz="2800" dirty="0"/>
              <a:t>Anesthesiologist reaction to Admin. Support</a:t>
            </a:r>
          </a:p>
          <a:p>
            <a:pPr marL="457200" indent="-457200">
              <a:buClr>
                <a:schemeClr val="accent2"/>
              </a:buClr>
              <a:buFont typeface="Wingdings" panose="05000000000000000000" pitchFamily="2" charset="2"/>
              <a:buChar char="§"/>
            </a:pPr>
            <a:r>
              <a:rPr lang="en-US" sz="2800" dirty="0"/>
              <a:t>OR Workroom</a:t>
            </a:r>
          </a:p>
          <a:p>
            <a:pPr marL="457200" indent="-457200">
              <a:buClr>
                <a:schemeClr val="accent2"/>
              </a:buClr>
              <a:buFont typeface="Wingdings" panose="05000000000000000000" pitchFamily="2" charset="2"/>
              <a:buChar char="§"/>
            </a:pPr>
            <a:r>
              <a:rPr lang="en-US" sz="2800" dirty="0"/>
              <a:t>Union Representative </a:t>
            </a:r>
          </a:p>
          <a:p>
            <a:pPr marL="457200" indent="-457200">
              <a:buClr>
                <a:schemeClr val="accent2"/>
              </a:buClr>
              <a:buFont typeface="Wingdings" panose="05000000000000000000" pitchFamily="2" charset="2"/>
              <a:buChar char="§"/>
            </a:pPr>
            <a:r>
              <a:rPr lang="en-US" sz="2800" dirty="0"/>
              <a:t>Activism: DEI, Affirmative Action</a:t>
            </a:r>
          </a:p>
          <a:p>
            <a:endParaRPr lang="en-US" sz="3200" dirty="0"/>
          </a:p>
        </p:txBody>
      </p:sp>
    </p:spTree>
    <p:extLst>
      <p:ext uri="{BB962C8B-B14F-4D97-AF65-F5344CB8AC3E}">
        <p14:creationId xmlns:p14="http://schemas.microsoft.com/office/powerpoint/2010/main" val="2629109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54BA3-1224-08FB-0AF3-CBF927BD2122}"/>
              </a:ext>
            </a:extLst>
          </p:cNvPr>
          <p:cNvSpPr>
            <a:spLocks noGrp="1"/>
          </p:cNvSpPr>
          <p:nvPr>
            <p:ph type="title"/>
          </p:nvPr>
        </p:nvSpPr>
        <p:spPr/>
        <p:txBody>
          <a:bodyPr>
            <a:noAutofit/>
          </a:bodyPr>
          <a:lstStyle/>
          <a:p>
            <a:r>
              <a:rPr lang="en-US" sz="3400" dirty="0"/>
              <a:t>anesthesiologist reaction to admin. support</a:t>
            </a:r>
          </a:p>
        </p:txBody>
      </p:sp>
      <p:pic>
        <p:nvPicPr>
          <p:cNvPr id="4" name="Picture 3">
            <a:extLst>
              <a:ext uri="{FF2B5EF4-FFF2-40B4-BE49-F238E27FC236}">
                <a16:creationId xmlns:a16="http://schemas.microsoft.com/office/drawing/2014/main" id="{23504313-E970-C4B1-F2B3-2939C5BC872F}"/>
              </a:ext>
            </a:extLst>
          </p:cNvPr>
          <p:cNvPicPr>
            <a:picLocks noChangeAspect="1"/>
          </p:cNvPicPr>
          <p:nvPr/>
        </p:nvPicPr>
        <p:blipFill>
          <a:blip r:embed="rId2"/>
          <a:stretch>
            <a:fillRect/>
          </a:stretch>
        </p:blipFill>
        <p:spPr>
          <a:xfrm>
            <a:off x="4647319" y="1896893"/>
            <a:ext cx="2229326" cy="4883285"/>
          </a:xfrm>
          <a:prstGeom prst="rect">
            <a:avLst/>
          </a:prstGeom>
        </p:spPr>
      </p:pic>
    </p:spTree>
    <p:extLst>
      <p:ext uri="{BB962C8B-B14F-4D97-AF65-F5344CB8AC3E}">
        <p14:creationId xmlns:p14="http://schemas.microsoft.com/office/powerpoint/2010/main" val="34159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5FB0-2BFE-1AA6-0DA7-74796ECB173E}"/>
              </a:ext>
            </a:extLst>
          </p:cNvPr>
          <p:cNvSpPr>
            <a:spLocks noGrp="1"/>
          </p:cNvSpPr>
          <p:nvPr>
            <p:ph type="title"/>
          </p:nvPr>
        </p:nvSpPr>
        <p:spPr/>
        <p:txBody>
          <a:bodyPr>
            <a:normAutofit/>
          </a:bodyPr>
          <a:lstStyle/>
          <a:p>
            <a:r>
              <a:rPr lang="en-US" sz="3600" dirty="0"/>
              <a:t>Or workroom</a:t>
            </a:r>
          </a:p>
        </p:txBody>
      </p:sp>
      <p:sp>
        <p:nvSpPr>
          <p:cNvPr id="4" name="TextBox 3">
            <a:extLst>
              <a:ext uri="{FF2B5EF4-FFF2-40B4-BE49-F238E27FC236}">
                <a16:creationId xmlns:a16="http://schemas.microsoft.com/office/drawing/2014/main" id="{747DA299-99DB-CB6C-3931-78B4FB6C71EC}"/>
              </a:ext>
            </a:extLst>
          </p:cNvPr>
          <p:cNvSpPr txBox="1"/>
          <p:nvPr/>
        </p:nvSpPr>
        <p:spPr>
          <a:xfrm>
            <a:off x="466928" y="1916349"/>
            <a:ext cx="11235446" cy="4939814"/>
          </a:xfrm>
          <a:prstGeom prst="rect">
            <a:avLst/>
          </a:prstGeom>
          <a:noFill/>
        </p:spPr>
        <p:txBody>
          <a:bodyPr wrap="square">
            <a:spAutoFit/>
          </a:bodyPr>
          <a:lstStyle/>
          <a:p>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From:       Collins, Adam					Sent:       Friday, February 1, 2002 4:48 PM</a:t>
            </a: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To: O'Halloran, Marge				Cc: Carlisle, Sue   MD</a:t>
            </a: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Subject:    Martie Santos</a:t>
            </a: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Dear Marge,</a:t>
            </a: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I would like to thank you for your assistance in improving our HR situation in the San Francisco General Hospital anesthesia workroom. Martie Santos has worked tirelessly on this project for the past 4-5 months, and the results are starting to show.  We now have an excellent lead anesthesia tech, and multiple experienced employees who work together to provide us with the competent and fantastic anesthesia support service, which we have historically had.  Morale is much better already, and I believe that Martie should be commended for her excellent and dedicated work, much of which was done while she was on vacation.  Is there any HR award for which I can nominate Martie.</a:t>
            </a:r>
            <a:br>
              <a:rPr lang="en-US" sz="2100" dirty="0">
                <a:latin typeface="Calibri" panose="020F0502020204030204" pitchFamily="34" charset="0"/>
                <a:ea typeface="Calibri" panose="020F0502020204030204" pitchFamily="34" charset="0"/>
                <a:cs typeface="Calibri" panose="020F0502020204030204" pitchFamily="34" charset="0"/>
              </a:rPr>
            </a:b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Thank You,</a:t>
            </a: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Adam B. Collins MD</a:t>
            </a:r>
            <a:br>
              <a:rPr lang="en-US" sz="2100" dirty="0">
                <a:latin typeface="Calibri" panose="020F0502020204030204" pitchFamily="34" charset="0"/>
                <a:ea typeface="Calibri" panose="020F0502020204030204" pitchFamily="34" charset="0"/>
                <a:cs typeface="Calibri" panose="020F0502020204030204" pitchFamily="34" charset="0"/>
              </a:rPr>
            </a:b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UCSF Department of Anesthesia and Perioperative Care</a:t>
            </a:r>
            <a:r>
              <a:rPr lang="en-US" sz="2100" dirty="0">
                <a:solidFill>
                  <a:srgbClr val="222222"/>
                </a:solidFill>
                <a:latin typeface="Calibri" panose="020F0502020204030204" pitchFamily="34" charset="0"/>
                <a:ea typeface="Calibri" panose="020F0502020204030204" pitchFamily="34" charset="0"/>
                <a:cs typeface="Calibri" panose="020F0502020204030204" pitchFamily="34" charset="0"/>
              </a:rPr>
              <a:t>, </a:t>
            </a:r>
            <a:r>
              <a:rPr lang="en-US" sz="2100" b="0" i="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San Francisco General Hospital</a:t>
            </a:r>
            <a:endParaRPr lang="en-US" sz="21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3300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B400A-6C77-8801-5372-7FFE7553C03C}"/>
              </a:ext>
            </a:extLst>
          </p:cNvPr>
          <p:cNvSpPr>
            <a:spLocks noGrp="1"/>
          </p:cNvSpPr>
          <p:nvPr>
            <p:ph type="title"/>
          </p:nvPr>
        </p:nvSpPr>
        <p:spPr/>
        <p:txBody>
          <a:bodyPr>
            <a:normAutofit/>
          </a:bodyPr>
          <a:lstStyle/>
          <a:p>
            <a:r>
              <a:rPr lang="en-US" sz="3600" dirty="0"/>
              <a:t>ACTIVISM: DEI, AFFIRMATIVE ACTION</a:t>
            </a:r>
          </a:p>
        </p:txBody>
      </p:sp>
      <p:pic>
        <p:nvPicPr>
          <p:cNvPr id="7" name="Picture 6">
            <a:extLst>
              <a:ext uri="{FF2B5EF4-FFF2-40B4-BE49-F238E27FC236}">
                <a16:creationId xmlns:a16="http://schemas.microsoft.com/office/drawing/2014/main" id="{B38ED918-6D59-DC2D-D938-CBC0060FD9FD}"/>
              </a:ext>
            </a:extLst>
          </p:cNvPr>
          <p:cNvPicPr>
            <a:picLocks noChangeAspect="1"/>
          </p:cNvPicPr>
          <p:nvPr/>
        </p:nvPicPr>
        <p:blipFill>
          <a:blip r:embed="rId2"/>
          <a:srcRect l="58992" t="16661" r="3312" b="16762"/>
          <a:stretch>
            <a:fillRect/>
          </a:stretch>
        </p:blipFill>
        <p:spPr>
          <a:xfrm>
            <a:off x="700813" y="1932304"/>
            <a:ext cx="5252514" cy="4196038"/>
          </a:xfrm>
          <a:prstGeom prst="rect">
            <a:avLst/>
          </a:prstGeom>
        </p:spPr>
      </p:pic>
      <p:pic>
        <p:nvPicPr>
          <p:cNvPr id="8" name="Picture 7">
            <a:extLst>
              <a:ext uri="{FF2B5EF4-FFF2-40B4-BE49-F238E27FC236}">
                <a16:creationId xmlns:a16="http://schemas.microsoft.com/office/drawing/2014/main" id="{BA382F8B-5B05-20E4-2128-9745F6BB0DFA}"/>
              </a:ext>
            </a:extLst>
          </p:cNvPr>
          <p:cNvPicPr>
            <a:picLocks noChangeAspect="1"/>
          </p:cNvPicPr>
          <p:nvPr/>
        </p:nvPicPr>
        <p:blipFill>
          <a:blip r:embed="rId3"/>
          <a:srcRect t="10577"/>
          <a:stretch>
            <a:fillRect/>
          </a:stretch>
        </p:blipFill>
        <p:spPr>
          <a:xfrm>
            <a:off x="7298988" y="1907721"/>
            <a:ext cx="2487038" cy="4652026"/>
          </a:xfrm>
          <a:prstGeom prst="rect">
            <a:avLst/>
          </a:prstGeom>
        </p:spPr>
      </p:pic>
    </p:spTree>
    <p:extLst>
      <p:ext uri="{BB962C8B-B14F-4D97-AF65-F5344CB8AC3E}">
        <p14:creationId xmlns:p14="http://schemas.microsoft.com/office/powerpoint/2010/main" val="1812041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08DC-D06C-C67A-1CE7-A169EDCAC4DB}"/>
              </a:ext>
            </a:extLst>
          </p:cNvPr>
          <p:cNvSpPr>
            <a:spLocks noGrp="1"/>
          </p:cNvSpPr>
          <p:nvPr>
            <p:ph type="title"/>
          </p:nvPr>
        </p:nvSpPr>
        <p:spPr/>
        <p:txBody>
          <a:bodyPr>
            <a:normAutofit/>
          </a:bodyPr>
          <a:lstStyle/>
          <a:p>
            <a:r>
              <a:rPr lang="en-US" sz="3600" dirty="0"/>
              <a:t>ACTIVISM: DEI, AFFIRMATIVE ACTION</a:t>
            </a:r>
          </a:p>
        </p:txBody>
      </p:sp>
      <p:pic>
        <p:nvPicPr>
          <p:cNvPr id="5" name="Picture 4">
            <a:extLst>
              <a:ext uri="{FF2B5EF4-FFF2-40B4-BE49-F238E27FC236}">
                <a16:creationId xmlns:a16="http://schemas.microsoft.com/office/drawing/2014/main" id="{76863413-3133-222E-7BC7-3BE99B2FAAAA}"/>
              </a:ext>
            </a:extLst>
          </p:cNvPr>
          <p:cNvPicPr>
            <a:picLocks noChangeAspect="1"/>
          </p:cNvPicPr>
          <p:nvPr/>
        </p:nvPicPr>
        <p:blipFill>
          <a:blip r:embed="rId2"/>
          <a:stretch/>
        </p:blipFill>
        <p:spPr>
          <a:xfrm>
            <a:off x="2992442" y="2593316"/>
            <a:ext cx="6196519" cy="4066465"/>
          </a:xfrm>
          <a:prstGeom prst="rect">
            <a:avLst/>
          </a:prstGeom>
        </p:spPr>
      </p:pic>
      <p:sp>
        <p:nvSpPr>
          <p:cNvPr id="7" name="TextBox 6">
            <a:extLst>
              <a:ext uri="{FF2B5EF4-FFF2-40B4-BE49-F238E27FC236}">
                <a16:creationId xmlns:a16="http://schemas.microsoft.com/office/drawing/2014/main" id="{7424E5D3-27DF-5BFC-C063-98125C263113}"/>
              </a:ext>
            </a:extLst>
          </p:cNvPr>
          <p:cNvSpPr txBox="1"/>
          <p:nvPr/>
        </p:nvSpPr>
        <p:spPr>
          <a:xfrm>
            <a:off x="283289" y="1916208"/>
            <a:ext cx="11614826" cy="677108"/>
          </a:xfrm>
          <a:prstGeom prst="rect">
            <a:avLst/>
          </a:prstGeom>
          <a:noFill/>
        </p:spPr>
        <p:txBody>
          <a:bodyPr wrap="square" rtlCol="0">
            <a:spAutoFit/>
          </a:bodyPr>
          <a:lstStyle/>
          <a:p>
            <a:r>
              <a:rPr lang="en-US" sz="3800" b="1" dirty="0"/>
              <a:t>A</a:t>
            </a:r>
            <a:r>
              <a:rPr lang="en-US" sz="3200" dirty="0"/>
              <a:t>nesthesia </a:t>
            </a:r>
            <a:r>
              <a:rPr lang="en-US" sz="3800" b="1" dirty="0"/>
              <a:t>S</a:t>
            </a:r>
            <a:r>
              <a:rPr lang="en-US" sz="3200" dirty="0"/>
              <a:t>taff </a:t>
            </a:r>
            <a:r>
              <a:rPr lang="en-US" sz="3800" b="1" dirty="0"/>
              <a:t>C</a:t>
            </a:r>
            <a:r>
              <a:rPr lang="en-US" sz="3200" dirty="0"/>
              <a:t>ommittee for </a:t>
            </a:r>
            <a:r>
              <a:rPr lang="en-US" sz="3800" b="1" dirty="0"/>
              <a:t>E</a:t>
            </a:r>
            <a:r>
              <a:rPr lang="en-US" sz="3200" dirty="0"/>
              <a:t>levating and </a:t>
            </a:r>
            <a:r>
              <a:rPr lang="en-US" sz="3800" b="1" dirty="0"/>
              <a:t>N</a:t>
            </a:r>
            <a:r>
              <a:rPr lang="en-US" sz="3200" dirty="0"/>
              <a:t>urturing </a:t>
            </a:r>
            <a:r>
              <a:rPr lang="en-US" sz="3800" b="1" dirty="0"/>
              <a:t>D</a:t>
            </a:r>
            <a:r>
              <a:rPr lang="en-US" sz="3200" dirty="0"/>
              <a:t>iversity</a:t>
            </a:r>
          </a:p>
        </p:txBody>
      </p:sp>
    </p:spTree>
    <p:extLst>
      <p:ext uri="{BB962C8B-B14F-4D97-AF65-F5344CB8AC3E}">
        <p14:creationId xmlns:p14="http://schemas.microsoft.com/office/powerpoint/2010/main" val="609209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7E52D-37B5-91C0-ADFC-61EC73D84822}"/>
              </a:ext>
            </a:extLst>
          </p:cNvPr>
          <p:cNvSpPr>
            <a:spLocks noGrp="1"/>
          </p:cNvSpPr>
          <p:nvPr>
            <p:ph type="title"/>
          </p:nvPr>
        </p:nvSpPr>
        <p:spPr/>
        <p:txBody>
          <a:bodyPr>
            <a:normAutofit/>
          </a:bodyPr>
          <a:lstStyle/>
          <a:p>
            <a:r>
              <a:rPr lang="en-US" sz="3600" dirty="0"/>
              <a:t>ACTIVISM: DEI, AFFIRMATIVE ACTION</a:t>
            </a:r>
          </a:p>
        </p:txBody>
      </p:sp>
      <p:pic>
        <p:nvPicPr>
          <p:cNvPr id="3" name="Picture 2">
            <a:extLst>
              <a:ext uri="{FF2B5EF4-FFF2-40B4-BE49-F238E27FC236}">
                <a16:creationId xmlns:a16="http://schemas.microsoft.com/office/drawing/2014/main" id="{BDF01763-59FE-9B01-8B22-625CD9435959}"/>
              </a:ext>
            </a:extLst>
          </p:cNvPr>
          <p:cNvPicPr>
            <a:picLocks noChangeAspect="1"/>
          </p:cNvPicPr>
          <p:nvPr/>
        </p:nvPicPr>
        <p:blipFill>
          <a:blip r:embed="rId2"/>
          <a:stretch>
            <a:fillRect/>
          </a:stretch>
        </p:blipFill>
        <p:spPr>
          <a:xfrm>
            <a:off x="418289" y="2042808"/>
            <a:ext cx="3547353" cy="4434191"/>
          </a:xfrm>
          <a:prstGeom prst="rect">
            <a:avLst/>
          </a:prstGeom>
        </p:spPr>
      </p:pic>
      <p:pic>
        <p:nvPicPr>
          <p:cNvPr id="4" name="Picture 3">
            <a:extLst>
              <a:ext uri="{FF2B5EF4-FFF2-40B4-BE49-F238E27FC236}">
                <a16:creationId xmlns:a16="http://schemas.microsoft.com/office/drawing/2014/main" id="{74CDBE46-C94C-E492-D4B6-C9CF6FC85382}"/>
              </a:ext>
            </a:extLst>
          </p:cNvPr>
          <p:cNvPicPr>
            <a:picLocks noChangeAspect="1"/>
          </p:cNvPicPr>
          <p:nvPr/>
        </p:nvPicPr>
        <p:blipFill>
          <a:blip r:embed="rId3"/>
          <a:stretch>
            <a:fillRect/>
          </a:stretch>
        </p:blipFill>
        <p:spPr>
          <a:xfrm>
            <a:off x="3965642" y="2042808"/>
            <a:ext cx="4434190" cy="4434190"/>
          </a:xfrm>
          <a:prstGeom prst="rect">
            <a:avLst/>
          </a:prstGeom>
        </p:spPr>
      </p:pic>
      <p:pic>
        <p:nvPicPr>
          <p:cNvPr id="5" name="Picture 4">
            <a:extLst>
              <a:ext uri="{FF2B5EF4-FFF2-40B4-BE49-F238E27FC236}">
                <a16:creationId xmlns:a16="http://schemas.microsoft.com/office/drawing/2014/main" id="{655C3D5D-6AD4-B347-4B8B-3F82150AB0A5}"/>
              </a:ext>
            </a:extLst>
          </p:cNvPr>
          <p:cNvPicPr>
            <a:picLocks noChangeAspect="1"/>
          </p:cNvPicPr>
          <p:nvPr/>
        </p:nvPicPr>
        <p:blipFill>
          <a:blip r:embed="rId4"/>
          <a:stretch>
            <a:fillRect/>
          </a:stretch>
        </p:blipFill>
        <p:spPr>
          <a:xfrm>
            <a:off x="8399832" y="2028744"/>
            <a:ext cx="3336191" cy="4448254"/>
          </a:xfrm>
          <a:prstGeom prst="rect">
            <a:avLst/>
          </a:prstGeom>
        </p:spPr>
      </p:pic>
    </p:spTree>
    <p:extLst>
      <p:ext uri="{BB962C8B-B14F-4D97-AF65-F5344CB8AC3E}">
        <p14:creationId xmlns:p14="http://schemas.microsoft.com/office/powerpoint/2010/main" val="725605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8C59B-8C97-CE04-DB66-22C140A9AF9B}"/>
              </a:ext>
            </a:extLst>
          </p:cNvPr>
          <p:cNvSpPr>
            <a:spLocks noGrp="1"/>
          </p:cNvSpPr>
          <p:nvPr>
            <p:ph type="title"/>
          </p:nvPr>
        </p:nvSpPr>
        <p:spPr/>
        <p:txBody>
          <a:bodyPr>
            <a:noAutofit/>
          </a:bodyPr>
          <a:lstStyle/>
          <a:p>
            <a:r>
              <a:rPr lang="en-US" sz="3400" dirty="0"/>
              <a:t>HUMANITARIAN AND ORGANIZATIONAL CONTEXT</a:t>
            </a:r>
          </a:p>
        </p:txBody>
      </p:sp>
      <p:sp>
        <p:nvSpPr>
          <p:cNvPr id="3" name="Content Placeholder 2">
            <a:extLst>
              <a:ext uri="{FF2B5EF4-FFF2-40B4-BE49-F238E27FC236}">
                <a16:creationId xmlns:a16="http://schemas.microsoft.com/office/drawing/2014/main" id="{4592B6B1-7666-9DA2-4132-D618844C9B5E}"/>
              </a:ext>
            </a:extLst>
          </p:cNvPr>
          <p:cNvSpPr>
            <a:spLocks noGrp="1"/>
          </p:cNvSpPr>
          <p:nvPr>
            <p:ph idx="1"/>
          </p:nvPr>
        </p:nvSpPr>
        <p:spPr>
          <a:xfrm>
            <a:off x="581192" y="2180496"/>
            <a:ext cx="11029615" cy="1856483"/>
          </a:xfrm>
        </p:spPr>
        <p:txBody>
          <a:bodyPr>
            <a:normAutofit/>
          </a:bodyPr>
          <a:lstStyle/>
          <a:p>
            <a:r>
              <a:rPr lang="en-US" sz="3200" b="1" dirty="0"/>
              <a:t>Humanitarian Action: </a:t>
            </a:r>
            <a:r>
              <a:rPr lang="en-US" sz="3200" b="1" i="0" dirty="0">
                <a:solidFill>
                  <a:srgbClr val="0A0A0A"/>
                </a:solidFill>
                <a:effectLst/>
                <a:latin typeface="Roboto" panose="02000000000000000000" pitchFamily="2" charset="0"/>
              </a:rPr>
              <a:t> </a:t>
            </a:r>
            <a:r>
              <a:rPr lang="en-US" sz="2800" b="0" i="0" dirty="0">
                <a:solidFill>
                  <a:srgbClr val="0A0A0A"/>
                </a:solidFill>
                <a:effectLst/>
              </a:rPr>
              <a:t>The broader concept of organized human effort to assist those in need within and/or outside of an organizational context</a:t>
            </a:r>
            <a:r>
              <a:rPr lang="en-US" sz="2800" dirty="0">
                <a:solidFill>
                  <a:srgbClr val="0A0A0A"/>
                </a:solidFill>
              </a:rPr>
              <a:t> </a:t>
            </a:r>
            <a:r>
              <a:rPr lang="en-US" sz="2800" b="0" i="0" dirty="0">
                <a:solidFill>
                  <a:srgbClr val="0A0A0A"/>
                </a:solidFill>
                <a:effectLst/>
              </a:rPr>
              <a:t>such as Community Involvement.</a:t>
            </a:r>
            <a:endParaRPr lang="en-US" sz="2800" dirty="0"/>
          </a:p>
        </p:txBody>
      </p:sp>
    </p:spTree>
    <p:extLst>
      <p:ext uri="{BB962C8B-B14F-4D97-AF65-F5344CB8AC3E}">
        <p14:creationId xmlns:p14="http://schemas.microsoft.com/office/powerpoint/2010/main" val="1108805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0A2C-B576-7476-3CCF-5EC68B8C040E}"/>
              </a:ext>
            </a:extLst>
          </p:cNvPr>
          <p:cNvSpPr>
            <a:spLocks noGrp="1"/>
          </p:cNvSpPr>
          <p:nvPr>
            <p:ph type="title"/>
          </p:nvPr>
        </p:nvSpPr>
        <p:spPr/>
        <p:txBody>
          <a:bodyPr>
            <a:noAutofit/>
          </a:bodyPr>
          <a:lstStyle/>
          <a:p>
            <a:r>
              <a:rPr lang="en-US" sz="3400" dirty="0"/>
              <a:t>HUMANITARIAN AND ORGANIZATIONAL CONTEXT</a:t>
            </a:r>
          </a:p>
        </p:txBody>
      </p:sp>
      <p:sp>
        <p:nvSpPr>
          <p:cNvPr id="3" name="Content Placeholder 2">
            <a:extLst>
              <a:ext uri="{FF2B5EF4-FFF2-40B4-BE49-F238E27FC236}">
                <a16:creationId xmlns:a16="http://schemas.microsoft.com/office/drawing/2014/main" id="{8CD797B0-735B-2D8A-FA09-BF64D4975118}"/>
              </a:ext>
            </a:extLst>
          </p:cNvPr>
          <p:cNvSpPr>
            <a:spLocks noGrp="1"/>
          </p:cNvSpPr>
          <p:nvPr>
            <p:ph idx="1"/>
          </p:nvPr>
        </p:nvSpPr>
        <p:spPr>
          <a:xfrm>
            <a:off x="581192" y="2180496"/>
            <a:ext cx="11029615" cy="3335087"/>
          </a:xfrm>
        </p:spPr>
        <p:txBody>
          <a:bodyPr>
            <a:normAutofit fontScale="92500" lnSpcReduction="20000"/>
          </a:bodyPr>
          <a:lstStyle/>
          <a:p>
            <a:pPr marL="0" indent="0">
              <a:buNone/>
            </a:pPr>
            <a:r>
              <a:rPr lang="en-US" sz="3200" b="1" dirty="0"/>
              <a:t>Experiences</a:t>
            </a:r>
          </a:p>
          <a:p>
            <a:pPr marL="0" indent="0">
              <a:buNone/>
            </a:pPr>
            <a:endParaRPr lang="en-US" sz="1200" b="1" dirty="0"/>
          </a:p>
          <a:p>
            <a:r>
              <a:rPr lang="en-US" sz="2800" dirty="0">
                <a:solidFill>
                  <a:schemeClr val="tx1"/>
                </a:solidFill>
              </a:rPr>
              <a:t>ALSAC – Aiding Leukemia Stricken American Children </a:t>
            </a:r>
          </a:p>
          <a:p>
            <a:pPr marL="0" indent="0">
              <a:buNone/>
            </a:pPr>
            <a:r>
              <a:rPr lang="en-US" sz="2800" dirty="0">
                <a:solidFill>
                  <a:schemeClr val="tx1"/>
                </a:solidFill>
              </a:rPr>
              <a:t>   St. Jude Research Hospital </a:t>
            </a:r>
          </a:p>
          <a:p>
            <a:r>
              <a:rPr lang="en-US" sz="2800" dirty="0">
                <a:solidFill>
                  <a:schemeClr val="tx1"/>
                </a:solidFill>
              </a:rPr>
              <a:t>Food Bank of San Francisco</a:t>
            </a:r>
          </a:p>
          <a:p>
            <a:r>
              <a:rPr lang="en-US" sz="2800" dirty="0">
                <a:solidFill>
                  <a:schemeClr val="tx1"/>
                </a:solidFill>
              </a:rPr>
              <a:t>Faculty Celebration of Life/Spousal Death Benefits</a:t>
            </a:r>
          </a:p>
          <a:p>
            <a:r>
              <a:rPr lang="en-US" sz="2800" dirty="0">
                <a:solidFill>
                  <a:schemeClr val="tx1"/>
                </a:solidFill>
              </a:rPr>
              <a:t>Reading Partners Volunteer</a:t>
            </a:r>
          </a:p>
          <a:p>
            <a:pPr marL="0" indent="0">
              <a:buNone/>
            </a:pPr>
            <a:endParaRPr lang="en-US" dirty="0"/>
          </a:p>
          <a:p>
            <a:endParaRPr lang="en-US" dirty="0"/>
          </a:p>
        </p:txBody>
      </p:sp>
    </p:spTree>
    <p:extLst>
      <p:ext uri="{BB962C8B-B14F-4D97-AF65-F5344CB8AC3E}">
        <p14:creationId xmlns:p14="http://schemas.microsoft.com/office/powerpoint/2010/main" val="1474408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6CE86-010C-1FB8-18BE-E44CB16D1082}"/>
              </a:ext>
            </a:extLst>
          </p:cNvPr>
          <p:cNvSpPr>
            <a:spLocks noGrp="1"/>
          </p:cNvSpPr>
          <p:nvPr>
            <p:ph type="title"/>
          </p:nvPr>
        </p:nvSpPr>
        <p:spPr/>
        <p:txBody>
          <a:bodyPr>
            <a:normAutofit/>
          </a:bodyPr>
          <a:lstStyle/>
          <a:p>
            <a:r>
              <a:rPr lang="en-US" sz="3400" dirty="0"/>
              <a:t>HUMANITARIAN AND ORGANIZATIONAL CONTEXT</a:t>
            </a:r>
          </a:p>
        </p:txBody>
      </p:sp>
      <p:pic>
        <p:nvPicPr>
          <p:cNvPr id="4" name="Content Placeholder 3">
            <a:extLst>
              <a:ext uri="{FF2B5EF4-FFF2-40B4-BE49-F238E27FC236}">
                <a16:creationId xmlns:a16="http://schemas.microsoft.com/office/drawing/2014/main" id="{C85F50B5-EEFC-399A-A0B0-B2267DE21406}"/>
              </a:ext>
            </a:extLst>
          </p:cNvPr>
          <p:cNvPicPr>
            <a:picLocks noGrp="1" noChangeAspect="1"/>
          </p:cNvPicPr>
          <p:nvPr>
            <p:ph idx="1"/>
          </p:nvPr>
        </p:nvPicPr>
        <p:blipFill>
          <a:blip r:embed="rId2"/>
          <a:stretch/>
        </p:blipFill>
        <p:spPr>
          <a:xfrm>
            <a:off x="4202449" y="2678687"/>
            <a:ext cx="3424035" cy="4013520"/>
          </a:xfrm>
          <a:prstGeom prst="rect">
            <a:avLst/>
          </a:prstGeom>
        </p:spPr>
      </p:pic>
      <p:sp>
        <p:nvSpPr>
          <p:cNvPr id="3" name="TextBox 2">
            <a:extLst>
              <a:ext uri="{FF2B5EF4-FFF2-40B4-BE49-F238E27FC236}">
                <a16:creationId xmlns:a16="http://schemas.microsoft.com/office/drawing/2014/main" id="{6B1F70BE-04C6-8F7B-3350-FA9A61BC7931}"/>
              </a:ext>
            </a:extLst>
          </p:cNvPr>
          <p:cNvSpPr txBox="1"/>
          <p:nvPr/>
        </p:nvSpPr>
        <p:spPr>
          <a:xfrm>
            <a:off x="447471" y="2062264"/>
            <a:ext cx="11284085" cy="523220"/>
          </a:xfrm>
          <a:prstGeom prst="rect">
            <a:avLst/>
          </a:prstGeom>
          <a:noFill/>
        </p:spPr>
        <p:txBody>
          <a:bodyPr wrap="square" rtlCol="0">
            <a:spAutoFit/>
          </a:bodyPr>
          <a:lstStyle/>
          <a:p>
            <a:r>
              <a:rPr lang="en-US" sz="2800" b="1" dirty="0"/>
              <a:t>ALSAC </a:t>
            </a:r>
            <a:r>
              <a:rPr lang="en-US" dirty="0"/>
              <a:t>– </a:t>
            </a:r>
            <a:r>
              <a:rPr lang="en-US" sz="2600" dirty="0"/>
              <a:t>Aiding Leukemia Stricken American Children St. Jude Research Hospital </a:t>
            </a:r>
          </a:p>
        </p:txBody>
      </p:sp>
    </p:spTree>
    <p:extLst>
      <p:ext uri="{BB962C8B-B14F-4D97-AF65-F5344CB8AC3E}">
        <p14:creationId xmlns:p14="http://schemas.microsoft.com/office/powerpoint/2010/main" val="3807201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785B-CE39-6FAD-3783-27887904737F}"/>
              </a:ext>
            </a:extLst>
          </p:cNvPr>
          <p:cNvSpPr>
            <a:spLocks noGrp="1"/>
          </p:cNvSpPr>
          <p:nvPr>
            <p:ph type="title"/>
          </p:nvPr>
        </p:nvSpPr>
        <p:spPr/>
        <p:txBody>
          <a:bodyPr/>
          <a:lstStyle/>
          <a:p>
            <a:r>
              <a:rPr kumimoji="0" lang="en-US" sz="3400" b="0" i="0" u="none" strike="noStrike" kern="1200" cap="all" spc="0" normalizeH="0" baseline="0" noProof="0" dirty="0">
                <a:ln>
                  <a:noFill/>
                </a:ln>
                <a:solidFill>
                  <a:prstClr val="white"/>
                </a:solidFill>
                <a:effectLst/>
                <a:uLnTx/>
                <a:uFillTx/>
                <a:latin typeface="Gill Sans MT" panose="020B0502020104020203"/>
                <a:ea typeface="+mj-ea"/>
                <a:cs typeface="+mj-cs"/>
              </a:rPr>
              <a:t>HUMANITARIAN AND ORGANIZATIONAL CONTEXT</a:t>
            </a:r>
            <a:endParaRPr lang="en-US" dirty="0"/>
          </a:p>
        </p:txBody>
      </p:sp>
      <p:pic>
        <p:nvPicPr>
          <p:cNvPr id="5" name="Content Placeholder 4">
            <a:extLst>
              <a:ext uri="{FF2B5EF4-FFF2-40B4-BE49-F238E27FC236}">
                <a16:creationId xmlns:a16="http://schemas.microsoft.com/office/drawing/2014/main" id="{076CCB85-5EE0-F3B1-FD93-DB361B43EC6B}"/>
              </a:ext>
            </a:extLst>
          </p:cNvPr>
          <p:cNvPicPr>
            <a:picLocks noGrp="1" noChangeAspect="1"/>
          </p:cNvPicPr>
          <p:nvPr>
            <p:ph idx="1"/>
          </p:nvPr>
        </p:nvPicPr>
        <p:blipFill>
          <a:blip r:embed="rId2"/>
          <a:srcRect t="17697"/>
          <a:stretch>
            <a:fillRect/>
          </a:stretch>
        </p:blipFill>
        <p:spPr>
          <a:xfrm>
            <a:off x="581192" y="1809344"/>
            <a:ext cx="2966728" cy="5008600"/>
          </a:xfrm>
          <a:prstGeom prst="rect">
            <a:avLst/>
          </a:prstGeom>
        </p:spPr>
      </p:pic>
      <p:pic>
        <p:nvPicPr>
          <p:cNvPr id="7" name="Picture 6">
            <a:extLst>
              <a:ext uri="{FF2B5EF4-FFF2-40B4-BE49-F238E27FC236}">
                <a16:creationId xmlns:a16="http://schemas.microsoft.com/office/drawing/2014/main" id="{F1C104FE-DB81-88AA-E55E-EEE55C7C1992}"/>
              </a:ext>
            </a:extLst>
          </p:cNvPr>
          <p:cNvPicPr>
            <a:picLocks noChangeAspect="1"/>
          </p:cNvPicPr>
          <p:nvPr/>
        </p:nvPicPr>
        <p:blipFill>
          <a:blip r:embed="rId3"/>
          <a:stretch/>
        </p:blipFill>
        <p:spPr>
          <a:xfrm>
            <a:off x="3547920" y="1809344"/>
            <a:ext cx="8036495" cy="2914411"/>
          </a:xfrm>
          <a:prstGeom prst="rect">
            <a:avLst/>
          </a:prstGeom>
        </p:spPr>
      </p:pic>
      <p:pic>
        <p:nvPicPr>
          <p:cNvPr id="9" name="Picture 8">
            <a:extLst>
              <a:ext uri="{FF2B5EF4-FFF2-40B4-BE49-F238E27FC236}">
                <a16:creationId xmlns:a16="http://schemas.microsoft.com/office/drawing/2014/main" id="{8D4ED87D-C84B-2286-9130-A73D804E564D}"/>
              </a:ext>
            </a:extLst>
          </p:cNvPr>
          <p:cNvPicPr>
            <a:picLocks noChangeAspect="1"/>
          </p:cNvPicPr>
          <p:nvPr/>
        </p:nvPicPr>
        <p:blipFill>
          <a:blip r:embed="rId4"/>
          <a:stretch>
            <a:fillRect/>
          </a:stretch>
        </p:blipFill>
        <p:spPr>
          <a:xfrm>
            <a:off x="4493994" y="4723755"/>
            <a:ext cx="3105872" cy="2144993"/>
          </a:xfrm>
          <a:prstGeom prst="rect">
            <a:avLst/>
          </a:prstGeom>
        </p:spPr>
      </p:pic>
      <p:pic>
        <p:nvPicPr>
          <p:cNvPr id="11" name="Picture 10">
            <a:extLst>
              <a:ext uri="{FF2B5EF4-FFF2-40B4-BE49-F238E27FC236}">
                <a16:creationId xmlns:a16="http://schemas.microsoft.com/office/drawing/2014/main" id="{F744FAC0-9E57-8701-A5F0-992C81D9610C}"/>
              </a:ext>
            </a:extLst>
          </p:cNvPr>
          <p:cNvPicPr>
            <a:picLocks noChangeAspect="1"/>
          </p:cNvPicPr>
          <p:nvPr/>
        </p:nvPicPr>
        <p:blipFill>
          <a:blip r:embed="rId5"/>
          <a:srcRect t="20500"/>
          <a:stretch>
            <a:fillRect/>
          </a:stretch>
        </p:blipFill>
        <p:spPr>
          <a:xfrm>
            <a:off x="8729538" y="4541199"/>
            <a:ext cx="2854877" cy="2276745"/>
          </a:xfrm>
          <a:prstGeom prst="rect">
            <a:avLst/>
          </a:prstGeom>
        </p:spPr>
      </p:pic>
    </p:spTree>
    <p:extLst>
      <p:ext uri="{BB962C8B-B14F-4D97-AF65-F5344CB8AC3E}">
        <p14:creationId xmlns:p14="http://schemas.microsoft.com/office/powerpoint/2010/main" val="2210187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FFCA32-6594-3C5C-CFA3-BDED93F97D13}"/>
              </a:ext>
            </a:extLst>
          </p:cNvPr>
          <p:cNvPicPr>
            <a:picLocks noChangeAspect="1"/>
          </p:cNvPicPr>
          <p:nvPr/>
        </p:nvPicPr>
        <p:blipFill>
          <a:blip r:embed="rId2"/>
          <a:srcRect l="15911" t="14840" r="15300" b="4164"/>
          <a:stretch>
            <a:fillRect/>
          </a:stretch>
        </p:blipFill>
        <p:spPr>
          <a:xfrm>
            <a:off x="522825" y="1889043"/>
            <a:ext cx="2307923" cy="4871681"/>
          </a:xfrm>
          <a:prstGeom prst="rect">
            <a:avLst/>
          </a:prstGeom>
        </p:spPr>
      </p:pic>
      <p:sp>
        <p:nvSpPr>
          <p:cNvPr id="2" name="Title 1">
            <a:extLst>
              <a:ext uri="{FF2B5EF4-FFF2-40B4-BE49-F238E27FC236}">
                <a16:creationId xmlns:a16="http://schemas.microsoft.com/office/drawing/2014/main" id="{6AE60EC4-7F80-0F09-7317-D066A3114109}"/>
              </a:ext>
            </a:extLst>
          </p:cNvPr>
          <p:cNvSpPr>
            <a:spLocks noGrp="1"/>
          </p:cNvSpPr>
          <p:nvPr>
            <p:ph type="title"/>
          </p:nvPr>
        </p:nvSpPr>
        <p:spPr/>
        <p:txBody>
          <a:bodyPr>
            <a:normAutofit/>
          </a:bodyPr>
          <a:lstStyle/>
          <a:p>
            <a:r>
              <a:rPr lang="en-US" sz="3400" dirty="0"/>
              <a:t>HUMANITARIAN AND ORGANIZATIONAL CONTEXT</a:t>
            </a:r>
          </a:p>
        </p:txBody>
      </p:sp>
      <p:sp>
        <p:nvSpPr>
          <p:cNvPr id="3" name="Content Placeholder 2">
            <a:extLst>
              <a:ext uri="{FF2B5EF4-FFF2-40B4-BE49-F238E27FC236}">
                <a16:creationId xmlns:a16="http://schemas.microsoft.com/office/drawing/2014/main" id="{4BF5CC12-5FDC-DB46-7616-F9C351CF8E2A}"/>
              </a:ext>
            </a:extLst>
          </p:cNvPr>
          <p:cNvSpPr>
            <a:spLocks noGrp="1"/>
          </p:cNvSpPr>
          <p:nvPr>
            <p:ph idx="1"/>
          </p:nvPr>
        </p:nvSpPr>
        <p:spPr>
          <a:xfrm>
            <a:off x="3040080" y="2038746"/>
            <a:ext cx="5073377" cy="908735"/>
          </a:xfrm>
        </p:spPr>
        <p:txBody>
          <a:bodyPr>
            <a:normAutofit fontScale="25000" lnSpcReduction="20000"/>
          </a:bodyPr>
          <a:lstStyle/>
          <a:p>
            <a:pPr marL="0" indent="0" algn="ctr">
              <a:buNone/>
            </a:pPr>
            <a:endParaRPr lang="en-US" sz="11200" b="1" dirty="0"/>
          </a:p>
          <a:p>
            <a:pPr marL="0" indent="0" algn="ctr">
              <a:buNone/>
            </a:pPr>
            <a:r>
              <a:rPr lang="en-US" sz="11200" dirty="0"/>
              <a:t>Faculty Celebration of Life/Spousal Death Benefits</a:t>
            </a:r>
          </a:p>
          <a:p>
            <a:pPr marL="0" indent="0" algn="ctr">
              <a:buNone/>
            </a:pPr>
            <a:endParaRPr lang="en-US" sz="2800" dirty="0"/>
          </a:p>
          <a:p>
            <a:pPr algn="ctr"/>
            <a:endParaRPr lang="en-US" dirty="0"/>
          </a:p>
        </p:txBody>
      </p:sp>
      <p:pic>
        <p:nvPicPr>
          <p:cNvPr id="5" name="Picture 4">
            <a:extLst>
              <a:ext uri="{FF2B5EF4-FFF2-40B4-BE49-F238E27FC236}">
                <a16:creationId xmlns:a16="http://schemas.microsoft.com/office/drawing/2014/main" id="{7886C910-6A66-474F-5716-4EC250BA866C}"/>
              </a:ext>
            </a:extLst>
          </p:cNvPr>
          <p:cNvPicPr>
            <a:picLocks noChangeAspect="1"/>
          </p:cNvPicPr>
          <p:nvPr/>
        </p:nvPicPr>
        <p:blipFill>
          <a:blip r:embed="rId3"/>
          <a:srcRect l="13796" t="1544" r="10191" b="9975"/>
          <a:stretch>
            <a:fillRect/>
          </a:stretch>
        </p:blipFill>
        <p:spPr>
          <a:xfrm>
            <a:off x="8550614" y="1859423"/>
            <a:ext cx="3175910" cy="4929148"/>
          </a:xfrm>
          <a:prstGeom prst="rect">
            <a:avLst/>
          </a:prstGeom>
        </p:spPr>
      </p:pic>
    </p:spTree>
    <p:extLst>
      <p:ext uri="{BB962C8B-B14F-4D97-AF65-F5344CB8AC3E}">
        <p14:creationId xmlns:p14="http://schemas.microsoft.com/office/powerpoint/2010/main" val="30269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3B998-985E-3F59-FC86-D6787F895715}"/>
              </a:ext>
            </a:extLst>
          </p:cNvPr>
          <p:cNvSpPr>
            <a:spLocks noGrp="1"/>
          </p:cNvSpPr>
          <p:nvPr>
            <p:ph type="title"/>
          </p:nvPr>
        </p:nvSpPr>
        <p:spPr/>
        <p:txBody>
          <a:bodyPr/>
          <a:lstStyle/>
          <a:p>
            <a:r>
              <a:rPr lang="en-US" dirty="0"/>
              <a:t>HUMANITARIAN AND ORGANIZATIONAL CONTEXT</a:t>
            </a:r>
          </a:p>
        </p:txBody>
      </p:sp>
      <p:sp>
        <p:nvSpPr>
          <p:cNvPr id="10" name="TextBox 9">
            <a:extLst>
              <a:ext uri="{FF2B5EF4-FFF2-40B4-BE49-F238E27FC236}">
                <a16:creationId xmlns:a16="http://schemas.microsoft.com/office/drawing/2014/main" id="{21528973-D37E-0485-3D36-DE4E4F9D2DFA}"/>
              </a:ext>
            </a:extLst>
          </p:cNvPr>
          <p:cNvSpPr txBox="1"/>
          <p:nvPr/>
        </p:nvSpPr>
        <p:spPr>
          <a:xfrm>
            <a:off x="575893" y="1969614"/>
            <a:ext cx="11145937" cy="3970318"/>
          </a:xfrm>
          <a:prstGeom prst="rect">
            <a:avLst/>
          </a:prstGeom>
          <a:noFill/>
        </p:spPr>
        <p:txBody>
          <a:bodyPr wrap="square">
            <a:spAutoFit/>
          </a:bodyPr>
          <a:lstStyle/>
          <a:p>
            <a:pPr indent="0" algn="l" rtl="0">
              <a:buNone/>
            </a:pPr>
            <a:r>
              <a:rPr lang="en-US" b="1" i="0" dirty="0">
                <a:solidFill>
                  <a:srgbClr val="222222"/>
                </a:solidFill>
                <a:effectLst/>
                <a:latin typeface="Arial" panose="020B0604020202020204" pitchFamily="34" charset="0"/>
              </a:rPr>
              <a:t>From: Rapp, Joseph &lt;</a:t>
            </a:r>
            <a:r>
              <a:rPr lang="en-US" b="1" i="0" dirty="0">
                <a:solidFill>
                  <a:srgbClr val="1155CC"/>
                </a:solidFill>
                <a:effectLst/>
                <a:latin typeface="Arial" panose="020B0604020202020204" pitchFamily="34" charset="0"/>
                <a:hlinkClick r:id="rId3"/>
              </a:rPr>
              <a:t>Joseph.Rapp@ucsf.edu</a:t>
            </a:r>
            <a:r>
              <a:rPr lang="en-US" b="1" i="0" dirty="0">
                <a:solidFill>
                  <a:srgbClr val="222222"/>
                </a:solidFill>
                <a:effectLst/>
                <a:latin typeface="Arial" panose="020B0604020202020204" pitchFamily="34" charset="0"/>
              </a:rPr>
              <a:t>&gt;</a:t>
            </a:r>
            <a:br>
              <a:rPr lang="en-US" b="1" i="0" dirty="0">
                <a:solidFill>
                  <a:srgbClr val="222222"/>
                </a:solidFill>
                <a:effectLst/>
                <a:latin typeface="Arial" panose="020B0604020202020204" pitchFamily="34" charset="0"/>
              </a:rPr>
            </a:br>
            <a:r>
              <a:rPr lang="en-US" b="1" i="0" dirty="0">
                <a:solidFill>
                  <a:srgbClr val="222222"/>
                </a:solidFill>
                <a:effectLst/>
                <a:latin typeface="Arial" panose="020B0604020202020204" pitchFamily="34" charset="0"/>
              </a:rPr>
              <a:t>Date: Thu, Apr 24, 2025 at 4:09 PM</a:t>
            </a:r>
            <a:br>
              <a:rPr lang="en-US" b="1" i="0" dirty="0">
                <a:solidFill>
                  <a:srgbClr val="222222"/>
                </a:solidFill>
                <a:effectLst/>
                <a:latin typeface="Arial" panose="020B0604020202020204" pitchFamily="34" charset="0"/>
              </a:rPr>
            </a:br>
            <a:r>
              <a:rPr lang="en-US" b="1" i="0" dirty="0">
                <a:solidFill>
                  <a:srgbClr val="222222"/>
                </a:solidFill>
                <a:effectLst/>
                <a:latin typeface="Arial" panose="020B0604020202020204" pitchFamily="34" charset="0"/>
              </a:rPr>
              <a:t>Subject: Re: Dr. Kathryn </a:t>
            </a:r>
            <a:r>
              <a:rPr lang="en-US" b="1" i="0" dirty="0" err="1">
                <a:solidFill>
                  <a:srgbClr val="222222"/>
                </a:solidFill>
                <a:effectLst/>
                <a:latin typeface="Arial" panose="020B0604020202020204" pitchFamily="34" charset="0"/>
              </a:rPr>
              <a:t>Rouine</a:t>
            </a:r>
            <a:r>
              <a:rPr lang="en-US" b="1" i="0" dirty="0">
                <a:solidFill>
                  <a:srgbClr val="222222"/>
                </a:solidFill>
                <a:effectLst/>
                <a:latin typeface="Arial" panose="020B0604020202020204" pitchFamily="34" charset="0"/>
              </a:rPr>
              <a:t>- Rapp</a:t>
            </a:r>
            <a:br>
              <a:rPr lang="en-US" b="1" i="0" dirty="0">
                <a:solidFill>
                  <a:srgbClr val="222222"/>
                </a:solidFill>
                <a:effectLst/>
                <a:latin typeface="Arial" panose="020B0604020202020204" pitchFamily="34" charset="0"/>
              </a:rPr>
            </a:br>
            <a:r>
              <a:rPr lang="en-US" b="1" i="0" dirty="0">
                <a:solidFill>
                  <a:srgbClr val="222222"/>
                </a:solidFill>
                <a:effectLst/>
                <a:latin typeface="Arial" panose="020B0604020202020204" pitchFamily="34" charset="0"/>
              </a:rPr>
              <a:t>To: Martie Santos &lt;</a:t>
            </a:r>
            <a:r>
              <a:rPr lang="en-US" b="1" i="0" dirty="0">
                <a:solidFill>
                  <a:srgbClr val="1155CC"/>
                </a:solidFill>
                <a:effectLst/>
                <a:latin typeface="Arial" panose="020B0604020202020204" pitchFamily="34" charset="0"/>
                <a:hlinkClick r:id="rId4"/>
              </a:rPr>
              <a:t>martie.santos@gmail.com</a:t>
            </a:r>
            <a:r>
              <a:rPr lang="en-US" b="1" i="0" dirty="0">
                <a:solidFill>
                  <a:srgbClr val="222222"/>
                </a:solidFill>
                <a:effectLst/>
                <a:latin typeface="Arial" panose="020B0604020202020204" pitchFamily="34" charset="0"/>
              </a:rPr>
              <a:t>&gt;</a:t>
            </a:r>
            <a:br>
              <a:rPr lang="en-US" b="1" i="0" dirty="0">
                <a:solidFill>
                  <a:srgbClr val="222222"/>
                </a:solidFill>
                <a:effectLst/>
                <a:latin typeface="Arial" panose="020B0604020202020204" pitchFamily="34" charset="0"/>
              </a:rPr>
            </a:br>
            <a:endParaRPr lang="en-US" b="1" i="0" dirty="0">
              <a:solidFill>
                <a:srgbClr val="222222"/>
              </a:solidFill>
              <a:effectLst/>
              <a:latin typeface="Arial" panose="020B0604020202020204" pitchFamily="34" charset="0"/>
            </a:endParaRPr>
          </a:p>
          <a:p>
            <a:pPr indent="0" algn="l" rtl="0">
              <a:buNone/>
            </a:pPr>
            <a:endParaRPr lang="en-US" dirty="0"/>
          </a:p>
          <a:p>
            <a:pPr indent="0" algn="l" rtl="0">
              <a:buNone/>
            </a:pPr>
            <a:r>
              <a:rPr lang="en-US" b="1" i="0" dirty="0">
                <a:solidFill>
                  <a:srgbClr val="222222"/>
                </a:solidFill>
                <a:effectLst/>
                <a:latin typeface="Arial" panose="020B0604020202020204" pitchFamily="34" charset="0"/>
              </a:rPr>
              <a:t>Martie,</a:t>
            </a:r>
          </a:p>
          <a:p>
            <a:pPr indent="0" algn="l" rtl="0">
              <a:buNone/>
            </a:pPr>
            <a:endParaRPr lang="en-US" b="0" i="0" dirty="0">
              <a:solidFill>
                <a:srgbClr val="222222"/>
              </a:solidFill>
              <a:effectLst/>
              <a:latin typeface="Arial" panose="020B0604020202020204" pitchFamily="34" charset="0"/>
            </a:endParaRPr>
          </a:p>
          <a:p>
            <a:pPr indent="0" algn="l" rtl="0">
              <a:buNone/>
            </a:pPr>
            <a:r>
              <a:rPr lang="en-US" b="1" i="0" dirty="0">
                <a:solidFill>
                  <a:srgbClr val="222222"/>
                </a:solidFill>
                <a:effectLst/>
                <a:latin typeface="Arial" panose="020B0604020202020204" pitchFamily="34" charset="0"/>
              </a:rPr>
              <a:t>Thank you for your note.  Kathryn was a wonder in so many ways and we all miss her desperately. I remember that she admired your efficiency and expertise</a:t>
            </a:r>
            <a:r>
              <a:rPr lang="en-US" b="1" i="0" dirty="0">
                <a:solidFill>
                  <a:srgbClr val="00B050"/>
                </a:solidFill>
                <a:effectLst/>
                <a:latin typeface="Arial" panose="020B0604020202020204" pitchFamily="34" charset="0"/>
              </a:rPr>
              <a:t>. I believe we met briefly years ago but could you please reintroduce yourself on Sunday?</a:t>
            </a:r>
            <a:endParaRPr lang="en-US" b="0" i="0" dirty="0">
              <a:solidFill>
                <a:srgbClr val="00B050"/>
              </a:solidFill>
              <a:effectLst/>
              <a:latin typeface="Arial" panose="020B0604020202020204" pitchFamily="34" charset="0"/>
            </a:endParaRPr>
          </a:p>
          <a:p>
            <a:pPr indent="0" algn="l" rtl="0">
              <a:buNone/>
            </a:pPr>
            <a:r>
              <a:rPr lang="en-US" b="1" i="0" dirty="0">
                <a:solidFill>
                  <a:srgbClr val="222222"/>
                </a:solidFill>
                <a:effectLst/>
                <a:latin typeface="Arial" panose="020B0604020202020204" pitchFamily="34" charset="0"/>
              </a:rPr>
              <a:t>Again, thank you for the note and supporting her effort to enrich the Department's clinical research efforts.</a:t>
            </a:r>
            <a:endParaRPr lang="en-US" b="0" i="0" dirty="0">
              <a:solidFill>
                <a:srgbClr val="222222"/>
              </a:solidFill>
              <a:effectLst/>
              <a:latin typeface="Arial" panose="020B0604020202020204" pitchFamily="34" charset="0"/>
            </a:endParaRPr>
          </a:p>
          <a:p>
            <a:pPr indent="0" algn="l" rtl="0">
              <a:buNone/>
            </a:pPr>
            <a:r>
              <a:rPr lang="en-US" b="1" i="0" dirty="0">
                <a:solidFill>
                  <a:srgbClr val="222222"/>
                </a:solidFill>
                <a:effectLst/>
                <a:latin typeface="Arial" panose="020B0604020202020204" pitchFamily="34" charset="0"/>
              </a:rPr>
              <a:t>Joe</a:t>
            </a:r>
            <a:endParaRPr lang="en-US"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2959340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2F345-95C6-B3EB-56AC-64B391D01BE9}"/>
              </a:ext>
            </a:extLst>
          </p:cNvPr>
          <p:cNvSpPr>
            <a:spLocks noGrp="1"/>
          </p:cNvSpPr>
          <p:nvPr>
            <p:ph type="title"/>
          </p:nvPr>
        </p:nvSpPr>
        <p:spPr/>
        <p:txBody>
          <a:bodyPr/>
          <a:lstStyle/>
          <a:p>
            <a:r>
              <a:rPr kumimoji="0" lang="en-US" sz="2800" b="0" i="0" u="none" strike="noStrike" kern="1200" cap="all" spc="0" normalizeH="0" baseline="0" noProof="0" dirty="0">
                <a:ln>
                  <a:noFill/>
                </a:ln>
                <a:solidFill>
                  <a:prstClr val="white"/>
                </a:solidFill>
                <a:effectLst/>
                <a:uLnTx/>
                <a:uFillTx/>
                <a:latin typeface="Gill Sans MT" panose="020B0502020104020203"/>
                <a:ea typeface="+mj-ea"/>
                <a:cs typeface="+mj-cs"/>
              </a:rPr>
              <a:t>HUMANITARIAN AND ORGANIZATIONAL CONTEXT</a:t>
            </a:r>
            <a:endParaRPr lang="en-US" dirty="0"/>
          </a:p>
        </p:txBody>
      </p:sp>
      <p:sp>
        <p:nvSpPr>
          <p:cNvPr id="3" name="TextBox 2">
            <a:extLst>
              <a:ext uri="{FF2B5EF4-FFF2-40B4-BE49-F238E27FC236}">
                <a16:creationId xmlns:a16="http://schemas.microsoft.com/office/drawing/2014/main" id="{21FD1226-3439-8046-BBB8-66AA364D435E}"/>
              </a:ext>
            </a:extLst>
          </p:cNvPr>
          <p:cNvSpPr txBox="1"/>
          <p:nvPr/>
        </p:nvSpPr>
        <p:spPr>
          <a:xfrm>
            <a:off x="428017" y="1887166"/>
            <a:ext cx="10749476" cy="3970318"/>
          </a:xfrm>
          <a:prstGeom prst="rect">
            <a:avLst/>
          </a:prstGeom>
          <a:noFill/>
        </p:spPr>
        <p:txBody>
          <a:bodyPr wrap="square" rtlCol="0">
            <a:spAutoFit/>
          </a:bodyPr>
          <a:lstStyle/>
          <a:p>
            <a:r>
              <a:rPr lang="en-US" b="1" dirty="0"/>
              <a:t>From: Rapp, Joseph &lt;</a:t>
            </a:r>
            <a:r>
              <a:rPr lang="en-US" b="1" dirty="0">
                <a:hlinkClick r:id="rId2"/>
              </a:rPr>
              <a:t>Joseph.Rapp@ucsf.edu</a:t>
            </a:r>
            <a:r>
              <a:rPr lang="en-US" b="1" dirty="0"/>
              <a:t>&gt;</a:t>
            </a:r>
            <a:br>
              <a:rPr lang="en-US" b="1" dirty="0"/>
            </a:br>
            <a:r>
              <a:rPr lang="en-US" b="1" dirty="0"/>
              <a:t>Date: Mon, Aug 18, 2025 at 9:11 AM</a:t>
            </a:r>
            <a:br>
              <a:rPr lang="en-US" b="1" dirty="0"/>
            </a:br>
            <a:r>
              <a:rPr lang="en-US" b="1" dirty="0"/>
              <a:t>Subject: Kathryn’s Retirement Benefits</a:t>
            </a:r>
            <a:br>
              <a:rPr lang="en-US" b="1" dirty="0"/>
            </a:br>
            <a:r>
              <a:rPr lang="en-US" b="1" dirty="0"/>
              <a:t>To: Martie Santos &lt;</a:t>
            </a:r>
            <a:r>
              <a:rPr lang="en-US" b="1" dirty="0">
                <a:hlinkClick r:id="rId3"/>
              </a:rPr>
              <a:t>martie.santos@gmail.com</a:t>
            </a:r>
            <a:r>
              <a:rPr lang="en-US" b="1" dirty="0"/>
              <a:t>&gt;</a:t>
            </a:r>
            <a:br>
              <a:rPr lang="en-US" b="1" dirty="0"/>
            </a:br>
            <a:endParaRPr lang="en-US" dirty="0"/>
          </a:p>
          <a:p>
            <a:br>
              <a:rPr lang="en-US" b="1" dirty="0"/>
            </a:br>
            <a:r>
              <a:rPr lang="en-US" b="1" dirty="0"/>
              <a:t>Martie,</a:t>
            </a:r>
            <a:endParaRPr lang="en-US" dirty="0"/>
          </a:p>
          <a:p>
            <a:r>
              <a:rPr lang="en-US" b="1" dirty="0">
                <a:solidFill>
                  <a:srgbClr val="00B050"/>
                </a:solidFill>
              </a:rPr>
              <a:t>You apparently hit the correct buttons </a:t>
            </a:r>
            <a:r>
              <a:rPr lang="en-US" b="1" dirty="0"/>
              <a:t>In the retirement office last week. I just received a call saying the death benefit was mailed last Friday and they are doing the monthly payment calculation and will call me with the result when finished. </a:t>
            </a:r>
            <a:endParaRPr lang="en-US" dirty="0"/>
          </a:p>
          <a:p>
            <a:r>
              <a:rPr lang="en-US" b="1" dirty="0"/>
              <a:t>I believe that a letter detailing the delay in processing Kathryn's benefit is still appropriate. I will revise that and get it to you for review this afternoon. </a:t>
            </a:r>
            <a:endParaRPr lang="en-US" dirty="0"/>
          </a:p>
          <a:p>
            <a:r>
              <a:rPr lang="en-US" b="1" dirty="0"/>
              <a:t>Many, many thanks</a:t>
            </a:r>
            <a:endParaRPr lang="en-US" dirty="0"/>
          </a:p>
          <a:p>
            <a:r>
              <a:rPr lang="en-US" b="1" dirty="0"/>
              <a:t>Joe</a:t>
            </a:r>
            <a:endParaRPr lang="en-US" dirty="0"/>
          </a:p>
        </p:txBody>
      </p:sp>
    </p:spTree>
    <p:extLst>
      <p:ext uri="{BB962C8B-B14F-4D97-AF65-F5344CB8AC3E}">
        <p14:creationId xmlns:p14="http://schemas.microsoft.com/office/powerpoint/2010/main" val="3767248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F631-E111-3044-9BF3-DCAA07014069}"/>
              </a:ext>
            </a:extLst>
          </p:cNvPr>
          <p:cNvSpPr>
            <a:spLocks noGrp="1"/>
          </p:cNvSpPr>
          <p:nvPr>
            <p:ph type="title"/>
          </p:nvPr>
        </p:nvSpPr>
        <p:spPr/>
        <p:txBody>
          <a:bodyPr>
            <a:noAutofit/>
          </a:bodyPr>
          <a:lstStyle/>
          <a:p>
            <a:r>
              <a:rPr lang="en-US" sz="3200" dirty="0"/>
              <a:t>HUMANITARIAN AND ORGANIZATIONAL CONTEXT</a:t>
            </a:r>
          </a:p>
        </p:txBody>
      </p:sp>
      <p:pic>
        <p:nvPicPr>
          <p:cNvPr id="6" name="Content Placeholder 5">
            <a:extLst>
              <a:ext uri="{FF2B5EF4-FFF2-40B4-BE49-F238E27FC236}">
                <a16:creationId xmlns:a16="http://schemas.microsoft.com/office/drawing/2014/main" id="{CA47A097-C7FA-5EE3-8722-F31601093D06}"/>
              </a:ext>
            </a:extLst>
          </p:cNvPr>
          <p:cNvPicPr>
            <a:picLocks noGrp="1" noChangeAspect="1"/>
          </p:cNvPicPr>
          <p:nvPr>
            <p:ph idx="1"/>
          </p:nvPr>
        </p:nvPicPr>
        <p:blipFill>
          <a:blip r:embed="rId2"/>
          <a:stretch>
            <a:fillRect/>
          </a:stretch>
        </p:blipFill>
        <p:spPr>
          <a:xfrm>
            <a:off x="478277" y="1857839"/>
            <a:ext cx="3684459" cy="4912612"/>
          </a:xfrm>
          <a:prstGeom prst="rect">
            <a:avLst/>
          </a:prstGeom>
        </p:spPr>
      </p:pic>
      <p:pic>
        <p:nvPicPr>
          <p:cNvPr id="7" name="Picture 6">
            <a:extLst>
              <a:ext uri="{FF2B5EF4-FFF2-40B4-BE49-F238E27FC236}">
                <a16:creationId xmlns:a16="http://schemas.microsoft.com/office/drawing/2014/main" id="{0D62AFBC-894B-ACE6-49B4-A9A4E36D6649}"/>
              </a:ext>
            </a:extLst>
          </p:cNvPr>
          <p:cNvPicPr>
            <a:picLocks noChangeAspect="1"/>
          </p:cNvPicPr>
          <p:nvPr/>
        </p:nvPicPr>
        <p:blipFill>
          <a:blip r:embed="rId3"/>
          <a:stretch/>
        </p:blipFill>
        <p:spPr>
          <a:xfrm>
            <a:off x="8029264" y="1857839"/>
            <a:ext cx="3684459" cy="4912612"/>
          </a:xfrm>
          <a:prstGeom prst="rect">
            <a:avLst/>
          </a:prstGeom>
        </p:spPr>
      </p:pic>
      <p:pic>
        <p:nvPicPr>
          <p:cNvPr id="8" name="Picture 7">
            <a:extLst>
              <a:ext uri="{FF2B5EF4-FFF2-40B4-BE49-F238E27FC236}">
                <a16:creationId xmlns:a16="http://schemas.microsoft.com/office/drawing/2014/main" id="{713499D3-ACD4-5AAC-AEB0-7BBFF11E2313}"/>
              </a:ext>
            </a:extLst>
          </p:cNvPr>
          <p:cNvPicPr>
            <a:picLocks noChangeAspect="1"/>
          </p:cNvPicPr>
          <p:nvPr/>
        </p:nvPicPr>
        <p:blipFill>
          <a:blip r:embed="rId4"/>
          <a:stretch/>
        </p:blipFill>
        <p:spPr>
          <a:xfrm>
            <a:off x="4412407" y="1857839"/>
            <a:ext cx="3239981" cy="2429986"/>
          </a:xfrm>
          <a:prstGeom prst="rect">
            <a:avLst/>
          </a:prstGeom>
        </p:spPr>
      </p:pic>
      <p:pic>
        <p:nvPicPr>
          <p:cNvPr id="9" name="Picture 8">
            <a:extLst>
              <a:ext uri="{FF2B5EF4-FFF2-40B4-BE49-F238E27FC236}">
                <a16:creationId xmlns:a16="http://schemas.microsoft.com/office/drawing/2014/main" id="{AA18FDD2-9C7B-0075-8620-5188F267F700}"/>
              </a:ext>
            </a:extLst>
          </p:cNvPr>
          <p:cNvPicPr>
            <a:picLocks noChangeAspect="1"/>
          </p:cNvPicPr>
          <p:nvPr/>
        </p:nvPicPr>
        <p:blipFill>
          <a:blip r:embed="rId5"/>
          <a:stretch>
            <a:fillRect/>
          </a:stretch>
        </p:blipFill>
        <p:spPr>
          <a:xfrm>
            <a:off x="4412407" y="4429708"/>
            <a:ext cx="3239981" cy="2369236"/>
          </a:xfrm>
          <a:prstGeom prst="rect">
            <a:avLst/>
          </a:prstGeom>
        </p:spPr>
      </p:pic>
    </p:spTree>
    <p:extLst>
      <p:ext uri="{BB962C8B-B14F-4D97-AF65-F5344CB8AC3E}">
        <p14:creationId xmlns:p14="http://schemas.microsoft.com/office/powerpoint/2010/main" val="4060756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34DD-F204-627B-0BC8-6125EB52E448}"/>
              </a:ext>
            </a:extLst>
          </p:cNvPr>
          <p:cNvSpPr>
            <a:spLocks noGrp="1"/>
          </p:cNvSpPr>
          <p:nvPr>
            <p:ph type="title"/>
          </p:nvPr>
        </p:nvSpPr>
        <p:spPr/>
        <p:txBody>
          <a:bodyPr>
            <a:normAutofit/>
          </a:bodyPr>
          <a:lstStyle/>
          <a:p>
            <a:r>
              <a:rPr lang="en-US" sz="3600" dirty="0"/>
              <a:t>THEOLOGICAL CONTEXT</a:t>
            </a:r>
          </a:p>
        </p:txBody>
      </p:sp>
      <p:sp>
        <p:nvSpPr>
          <p:cNvPr id="3" name="Content Placeholder 2">
            <a:extLst>
              <a:ext uri="{FF2B5EF4-FFF2-40B4-BE49-F238E27FC236}">
                <a16:creationId xmlns:a16="http://schemas.microsoft.com/office/drawing/2014/main" id="{3F13ABA0-ACC2-361D-59D6-A32DE52264C2}"/>
              </a:ext>
            </a:extLst>
          </p:cNvPr>
          <p:cNvSpPr>
            <a:spLocks noGrp="1"/>
          </p:cNvSpPr>
          <p:nvPr>
            <p:ph idx="1"/>
          </p:nvPr>
        </p:nvSpPr>
        <p:spPr/>
        <p:txBody>
          <a:bodyPr>
            <a:normAutofit/>
          </a:bodyPr>
          <a:lstStyle/>
          <a:p>
            <a:r>
              <a:rPr lang="en-US" sz="3200" b="1" dirty="0"/>
              <a:t>Human Action in Work: </a:t>
            </a:r>
            <a:r>
              <a:rPr lang="en-US" sz="3200" b="1" i="0" dirty="0">
                <a:solidFill>
                  <a:srgbClr val="0A0A0A"/>
                </a:solidFill>
                <a:effectLst/>
              </a:rPr>
              <a:t> </a:t>
            </a:r>
            <a:r>
              <a:rPr lang="en-US" sz="2800" b="0" i="0" dirty="0">
                <a:solidFill>
                  <a:srgbClr val="0A0A0A"/>
                </a:solidFill>
                <a:effectLst/>
              </a:rPr>
              <a:t>It refers to the efforts made by human beings to act in accordance with their faith, often interpreted as working alongside divine action or "synergism".</a:t>
            </a:r>
            <a:endParaRPr lang="en-US" sz="2800" dirty="0"/>
          </a:p>
          <a:p>
            <a:r>
              <a:rPr lang="en-US" sz="3200" b="1" dirty="0"/>
              <a:t>Active Response: </a:t>
            </a:r>
            <a:r>
              <a:rPr lang="en-US" sz="2800" i="0" dirty="0">
                <a:solidFill>
                  <a:srgbClr val="0A0A0A"/>
                </a:solidFill>
                <a:effectLst/>
              </a:rPr>
              <a:t>It is seen as a calling to be "doers of the word," serving and taking action, rather than just waiting for divine intervention. </a:t>
            </a:r>
            <a:endParaRPr lang="en-US" sz="2800" dirty="0"/>
          </a:p>
        </p:txBody>
      </p:sp>
    </p:spTree>
    <p:extLst>
      <p:ext uri="{BB962C8B-B14F-4D97-AF65-F5344CB8AC3E}">
        <p14:creationId xmlns:p14="http://schemas.microsoft.com/office/powerpoint/2010/main" val="3667622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3B0B8-3D5B-5D7D-FD28-66D354D67DE2}"/>
              </a:ext>
            </a:extLst>
          </p:cNvPr>
          <p:cNvSpPr>
            <a:spLocks noGrp="1"/>
          </p:cNvSpPr>
          <p:nvPr>
            <p:ph type="title"/>
          </p:nvPr>
        </p:nvSpPr>
        <p:spPr/>
        <p:txBody>
          <a:bodyPr>
            <a:normAutofit/>
          </a:bodyPr>
          <a:lstStyle/>
          <a:p>
            <a:r>
              <a:rPr lang="en-US" sz="3600" dirty="0"/>
              <a:t>THEOLOGICAL CONTEXT</a:t>
            </a:r>
          </a:p>
        </p:txBody>
      </p:sp>
      <p:sp>
        <p:nvSpPr>
          <p:cNvPr id="4" name="TextBox 3">
            <a:extLst>
              <a:ext uri="{FF2B5EF4-FFF2-40B4-BE49-F238E27FC236}">
                <a16:creationId xmlns:a16="http://schemas.microsoft.com/office/drawing/2014/main" id="{11CC4D1D-B780-1F89-D763-3D935911B059}"/>
              </a:ext>
            </a:extLst>
          </p:cNvPr>
          <p:cNvSpPr txBox="1"/>
          <p:nvPr/>
        </p:nvSpPr>
        <p:spPr>
          <a:xfrm>
            <a:off x="449434" y="1902800"/>
            <a:ext cx="11156076" cy="4832092"/>
          </a:xfrm>
          <a:prstGeom prst="rect">
            <a:avLst/>
          </a:prstGeom>
          <a:noFill/>
        </p:spPr>
        <p:txBody>
          <a:bodyPr wrap="square">
            <a:spAutoFit/>
          </a:bodyPr>
          <a:lstStyle/>
          <a:p>
            <a:r>
              <a:rPr lang="en-US" sz="3200" b="1" dirty="0"/>
              <a:t>Experiences</a:t>
            </a:r>
          </a:p>
          <a:p>
            <a:endParaRPr lang="en-US" sz="1200" b="1" dirty="0"/>
          </a:p>
          <a:p>
            <a:pPr marL="457200" indent="-457200">
              <a:buClr>
                <a:schemeClr val="accent2"/>
              </a:buClr>
              <a:buFont typeface="Wingdings" panose="05000000000000000000" pitchFamily="2" charset="2"/>
              <a:buChar char="§"/>
            </a:pPr>
            <a:r>
              <a:rPr lang="en-US" sz="2800" dirty="0"/>
              <a:t>Patient Advocate for Chamorro Elder</a:t>
            </a:r>
          </a:p>
          <a:p>
            <a:pPr marL="457200" indent="-457200">
              <a:buClr>
                <a:schemeClr val="accent2"/>
              </a:buClr>
              <a:buFont typeface="Wingdings" panose="05000000000000000000" pitchFamily="2" charset="2"/>
              <a:buChar char="§"/>
            </a:pPr>
            <a:r>
              <a:rPr lang="en-US" sz="2800" dirty="0"/>
              <a:t>Family Search</a:t>
            </a:r>
          </a:p>
          <a:p>
            <a:pPr marL="457200" indent="-457200">
              <a:buClr>
                <a:schemeClr val="accent2"/>
              </a:buClr>
              <a:buFont typeface="Wingdings" panose="05000000000000000000" pitchFamily="2" charset="2"/>
              <a:buChar char="§"/>
            </a:pPr>
            <a:r>
              <a:rPr lang="en-US" sz="2800" dirty="0"/>
              <a:t>Introducing Faculty to Chamorro Cuisine via </a:t>
            </a:r>
            <a:r>
              <a:rPr lang="en-US" sz="2800" dirty="0" err="1"/>
              <a:t>Prubechu</a:t>
            </a:r>
            <a:r>
              <a:rPr lang="en-US" sz="2800" dirty="0"/>
              <a:t> SF</a:t>
            </a:r>
          </a:p>
          <a:p>
            <a:pPr marL="457200" indent="-457200">
              <a:buClr>
                <a:schemeClr val="accent2"/>
              </a:buClr>
              <a:buFont typeface="Wingdings" panose="05000000000000000000" pitchFamily="2" charset="2"/>
              <a:buChar char="§"/>
            </a:pPr>
            <a:r>
              <a:rPr lang="en-US" sz="2800" dirty="0"/>
              <a:t>Upon processing faculty leaves (vacation, Doctors Without Borders/doctors responding to medical humanitarian emergencies) and discerning that their travels will entail passing through Guam, and with their concurrence, I arrange a meetup with family on Guam with whom they could engage in person… dining, tour, etc.)</a:t>
            </a:r>
          </a:p>
          <a:p>
            <a:pPr marL="457200" indent="-457200">
              <a:buClr>
                <a:schemeClr val="accent2"/>
              </a:buClr>
              <a:buFont typeface="Wingdings" panose="05000000000000000000" pitchFamily="2" charset="2"/>
              <a:buChar char="§"/>
            </a:pPr>
            <a:r>
              <a:rPr lang="en-US" sz="2800"/>
              <a:t>T-Bone Near Miss</a:t>
            </a:r>
            <a:endParaRPr lang="en-US" sz="2800" dirty="0"/>
          </a:p>
          <a:p>
            <a:endParaRPr lang="en-US" sz="1200" dirty="0"/>
          </a:p>
        </p:txBody>
      </p:sp>
    </p:spTree>
    <p:extLst>
      <p:ext uri="{BB962C8B-B14F-4D97-AF65-F5344CB8AC3E}">
        <p14:creationId xmlns:p14="http://schemas.microsoft.com/office/powerpoint/2010/main" val="1804375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C463-6717-EF13-097F-2C989AE0E1AD}"/>
              </a:ext>
            </a:extLst>
          </p:cNvPr>
          <p:cNvSpPr>
            <a:spLocks noGrp="1"/>
          </p:cNvSpPr>
          <p:nvPr>
            <p:ph type="title"/>
          </p:nvPr>
        </p:nvSpPr>
        <p:spPr/>
        <p:txBody>
          <a:bodyPr>
            <a:normAutofit/>
          </a:bodyPr>
          <a:lstStyle/>
          <a:p>
            <a:r>
              <a:rPr lang="en-US" sz="3600" dirty="0"/>
              <a:t>THEOLOGICAL CONTEXT</a:t>
            </a:r>
          </a:p>
        </p:txBody>
      </p:sp>
      <p:pic>
        <p:nvPicPr>
          <p:cNvPr id="4" name="Picture 3">
            <a:extLst>
              <a:ext uri="{FF2B5EF4-FFF2-40B4-BE49-F238E27FC236}">
                <a16:creationId xmlns:a16="http://schemas.microsoft.com/office/drawing/2014/main" id="{D727E19C-225C-FEF3-6DF1-86611BD68478}"/>
              </a:ext>
            </a:extLst>
          </p:cNvPr>
          <p:cNvPicPr>
            <a:picLocks noChangeAspect="1"/>
          </p:cNvPicPr>
          <p:nvPr/>
        </p:nvPicPr>
        <p:blipFill>
          <a:blip r:embed="rId2"/>
          <a:stretch>
            <a:fillRect/>
          </a:stretch>
        </p:blipFill>
        <p:spPr>
          <a:xfrm>
            <a:off x="398833" y="1857982"/>
            <a:ext cx="3354826" cy="4473101"/>
          </a:xfrm>
          <a:prstGeom prst="rect">
            <a:avLst/>
          </a:prstGeom>
        </p:spPr>
      </p:pic>
      <p:pic>
        <p:nvPicPr>
          <p:cNvPr id="6" name="Picture 5">
            <a:extLst>
              <a:ext uri="{FF2B5EF4-FFF2-40B4-BE49-F238E27FC236}">
                <a16:creationId xmlns:a16="http://schemas.microsoft.com/office/drawing/2014/main" id="{CD83E35E-BED1-5847-002D-805C7FF1E179}"/>
              </a:ext>
            </a:extLst>
          </p:cNvPr>
          <p:cNvPicPr>
            <a:picLocks noChangeAspect="1"/>
          </p:cNvPicPr>
          <p:nvPr/>
        </p:nvPicPr>
        <p:blipFill>
          <a:blip r:embed="rId3"/>
          <a:stretch/>
        </p:blipFill>
        <p:spPr>
          <a:xfrm>
            <a:off x="6148983" y="4066161"/>
            <a:ext cx="5611600" cy="2577829"/>
          </a:xfrm>
          <a:prstGeom prst="rect">
            <a:avLst/>
          </a:prstGeom>
        </p:spPr>
      </p:pic>
      <p:pic>
        <p:nvPicPr>
          <p:cNvPr id="5" name="Content Placeholder 4">
            <a:extLst>
              <a:ext uri="{FF2B5EF4-FFF2-40B4-BE49-F238E27FC236}">
                <a16:creationId xmlns:a16="http://schemas.microsoft.com/office/drawing/2014/main" id="{030492C7-35D2-1F2C-D007-0B6FBB5ECD64}"/>
              </a:ext>
            </a:extLst>
          </p:cNvPr>
          <p:cNvPicPr>
            <a:picLocks noGrp="1" noChangeAspect="1"/>
          </p:cNvPicPr>
          <p:nvPr>
            <p:ph idx="1"/>
          </p:nvPr>
        </p:nvPicPr>
        <p:blipFill>
          <a:blip r:embed="rId4"/>
          <a:stretch/>
        </p:blipFill>
        <p:spPr>
          <a:xfrm>
            <a:off x="3753659" y="1857982"/>
            <a:ext cx="5409831" cy="2890878"/>
          </a:xfrm>
          <a:prstGeom prst="rect">
            <a:avLst/>
          </a:prstGeom>
        </p:spPr>
      </p:pic>
    </p:spTree>
    <p:extLst>
      <p:ext uri="{BB962C8B-B14F-4D97-AF65-F5344CB8AC3E}">
        <p14:creationId xmlns:p14="http://schemas.microsoft.com/office/powerpoint/2010/main" val="379431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5DCFD-DC21-1EA1-8909-C94486223F7E}"/>
              </a:ext>
            </a:extLst>
          </p:cNvPr>
          <p:cNvSpPr>
            <a:spLocks noGrp="1"/>
          </p:cNvSpPr>
          <p:nvPr>
            <p:ph type="title"/>
          </p:nvPr>
        </p:nvSpPr>
        <p:spPr/>
        <p:txBody>
          <a:bodyPr>
            <a:normAutofit/>
          </a:bodyPr>
          <a:lstStyle/>
          <a:p>
            <a:r>
              <a:rPr lang="en-US" sz="3600" dirty="0"/>
              <a:t>WHY INITIATIVE MATTERS</a:t>
            </a:r>
          </a:p>
        </p:txBody>
      </p:sp>
      <p:sp>
        <p:nvSpPr>
          <p:cNvPr id="3" name="Content Placeholder 2">
            <a:extLst>
              <a:ext uri="{FF2B5EF4-FFF2-40B4-BE49-F238E27FC236}">
                <a16:creationId xmlns:a16="http://schemas.microsoft.com/office/drawing/2014/main" id="{3C52AF10-12CB-1201-5A0F-62ECBA1B3AB7}"/>
              </a:ext>
            </a:extLst>
          </p:cNvPr>
          <p:cNvSpPr>
            <a:spLocks noGrp="1"/>
          </p:cNvSpPr>
          <p:nvPr>
            <p:ph idx="1"/>
          </p:nvPr>
        </p:nvSpPr>
        <p:spPr/>
        <p:txBody>
          <a:bodyPr>
            <a:normAutofit/>
          </a:bodyPr>
          <a:lstStyle/>
          <a:p>
            <a:r>
              <a:rPr lang="en-US" sz="3200" b="1" dirty="0"/>
              <a:t>Career Success: </a:t>
            </a:r>
            <a:r>
              <a:rPr lang="en-US" sz="2800" b="0" i="0" dirty="0">
                <a:solidFill>
                  <a:srgbClr val="0A0A0A"/>
                </a:solidFill>
                <a:effectLst/>
              </a:rPr>
              <a:t>It is a key trait that employers look for, leading to promotions and greater innovation.</a:t>
            </a:r>
            <a:endParaRPr lang="en-US" sz="2800" dirty="0"/>
          </a:p>
          <a:p>
            <a:r>
              <a:rPr lang="en-US" sz="3200" b="1" dirty="0"/>
              <a:t>Efficiency: </a:t>
            </a:r>
            <a:r>
              <a:rPr lang="en-US" sz="2800" b="0" i="0" dirty="0">
                <a:solidFill>
                  <a:srgbClr val="0A0A0A"/>
                </a:solidFill>
                <a:effectLst/>
              </a:rPr>
              <a:t>When members of a group take initiative, tasks are accomplished more efficiently.</a:t>
            </a:r>
            <a:endParaRPr lang="en-US" sz="2800" dirty="0"/>
          </a:p>
          <a:p>
            <a:r>
              <a:rPr lang="en-US" sz="3200" b="1" dirty="0"/>
              <a:t>Resilience: </a:t>
            </a:r>
            <a:r>
              <a:rPr lang="en-US" sz="2800" b="0" i="0" dirty="0">
                <a:solidFill>
                  <a:srgbClr val="0A0A0A"/>
                </a:solidFill>
                <a:effectLst/>
              </a:rPr>
              <a:t>It helps individuals overcome setbacks by encouraging a proactive, rather than passive, approach. </a:t>
            </a:r>
            <a:endParaRPr lang="en-US" sz="2800" dirty="0"/>
          </a:p>
        </p:txBody>
      </p:sp>
    </p:spTree>
    <p:extLst>
      <p:ext uri="{BB962C8B-B14F-4D97-AF65-F5344CB8AC3E}">
        <p14:creationId xmlns:p14="http://schemas.microsoft.com/office/powerpoint/2010/main" val="1065305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5608-7F17-CD3D-7685-8012A9C4A71D}"/>
              </a:ext>
            </a:extLst>
          </p:cNvPr>
          <p:cNvSpPr>
            <a:spLocks noGrp="1"/>
          </p:cNvSpPr>
          <p:nvPr>
            <p:ph type="title"/>
          </p:nvPr>
        </p:nvSpPr>
        <p:spPr/>
        <p:txBody>
          <a:bodyPr>
            <a:normAutofit/>
          </a:bodyPr>
          <a:lstStyle/>
          <a:p>
            <a:r>
              <a:rPr lang="en-US" sz="3600" dirty="0"/>
              <a:t>WHY HUMAN INITIATIVE MATTERS</a:t>
            </a:r>
          </a:p>
        </p:txBody>
      </p:sp>
      <p:sp>
        <p:nvSpPr>
          <p:cNvPr id="3" name="Content Placeholder 2">
            <a:extLst>
              <a:ext uri="{FF2B5EF4-FFF2-40B4-BE49-F238E27FC236}">
                <a16:creationId xmlns:a16="http://schemas.microsoft.com/office/drawing/2014/main" id="{D04EAFD1-F658-4E59-2740-F833814206EE}"/>
              </a:ext>
            </a:extLst>
          </p:cNvPr>
          <p:cNvSpPr>
            <a:spLocks noGrp="1"/>
          </p:cNvSpPr>
          <p:nvPr>
            <p:ph idx="1"/>
          </p:nvPr>
        </p:nvSpPr>
        <p:spPr>
          <a:xfrm>
            <a:off x="581192" y="2180496"/>
            <a:ext cx="11029615" cy="2488781"/>
          </a:xfrm>
        </p:spPr>
        <p:txBody>
          <a:bodyPr>
            <a:normAutofit/>
          </a:bodyPr>
          <a:lstStyle/>
          <a:p>
            <a:r>
              <a:rPr lang="en-US" sz="2800" dirty="0"/>
              <a:t>Human initiative matters because it transforms passive observation into active creation. While systems and artificial intelligence can optimize existing processes, only human drive provides the purpose, adaptability, and curiosity needed to navigate uncharted challenges and shape our future.</a:t>
            </a:r>
          </a:p>
        </p:txBody>
      </p:sp>
    </p:spTree>
    <p:extLst>
      <p:ext uri="{BB962C8B-B14F-4D97-AF65-F5344CB8AC3E}">
        <p14:creationId xmlns:p14="http://schemas.microsoft.com/office/powerpoint/2010/main" val="3642344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2A2D1-40DF-ABFB-F28B-0BB69A322B01}"/>
              </a:ext>
            </a:extLst>
          </p:cNvPr>
          <p:cNvSpPr>
            <a:spLocks noGrp="1"/>
          </p:cNvSpPr>
          <p:nvPr>
            <p:ph type="title"/>
          </p:nvPr>
        </p:nvSpPr>
        <p:spPr/>
        <p:txBody>
          <a:bodyPr>
            <a:normAutofit/>
          </a:bodyPr>
          <a:lstStyle/>
          <a:p>
            <a:pPr algn="ctr"/>
            <a:r>
              <a:rPr lang="en-US" sz="3600" dirty="0"/>
              <a:t>Retirement transition event</a:t>
            </a:r>
          </a:p>
        </p:txBody>
      </p:sp>
      <p:pic>
        <p:nvPicPr>
          <p:cNvPr id="5" name="Content Placeholder 4">
            <a:extLst>
              <a:ext uri="{FF2B5EF4-FFF2-40B4-BE49-F238E27FC236}">
                <a16:creationId xmlns:a16="http://schemas.microsoft.com/office/drawing/2014/main" id="{F797DB01-F100-BC9B-C366-5FDD31FF3426}"/>
              </a:ext>
            </a:extLst>
          </p:cNvPr>
          <p:cNvPicPr>
            <a:picLocks noGrp="1" noChangeAspect="1"/>
          </p:cNvPicPr>
          <p:nvPr>
            <p:ph idx="1"/>
          </p:nvPr>
        </p:nvPicPr>
        <p:blipFill>
          <a:blip r:embed="rId3"/>
          <a:srcRect l="6133" t="8247" r="11244"/>
          <a:stretch/>
        </p:blipFill>
        <p:spPr>
          <a:xfrm>
            <a:off x="8489916" y="1804251"/>
            <a:ext cx="3240091" cy="4797495"/>
          </a:xfrm>
          <a:prstGeom prst="rect">
            <a:avLst/>
          </a:prstGeom>
        </p:spPr>
      </p:pic>
      <p:pic>
        <p:nvPicPr>
          <p:cNvPr id="9" name="Picture 8">
            <a:extLst>
              <a:ext uri="{FF2B5EF4-FFF2-40B4-BE49-F238E27FC236}">
                <a16:creationId xmlns:a16="http://schemas.microsoft.com/office/drawing/2014/main" id="{6084E6C9-DCB1-D82D-B98C-D0F8048C5E33}"/>
              </a:ext>
            </a:extLst>
          </p:cNvPr>
          <p:cNvPicPr>
            <a:picLocks noChangeAspect="1"/>
          </p:cNvPicPr>
          <p:nvPr/>
        </p:nvPicPr>
        <p:blipFill>
          <a:blip r:embed="rId4"/>
          <a:srcRect l="40606" t="15695" b="10194"/>
          <a:stretch/>
        </p:blipFill>
        <p:spPr>
          <a:xfrm>
            <a:off x="5311301" y="1792859"/>
            <a:ext cx="3314801" cy="4808887"/>
          </a:xfrm>
          <a:prstGeom prst="rect">
            <a:avLst/>
          </a:prstGeom>
        </p:spPr>
      </p:pic>
      <p:pic>
        <p:nvPicPr>
          <p:cNvPr id="7" name="Picture 6">
            <a:extLst>
              <a:ext uri="{FF2B5EF4-FFF2-40B4-BE49-F238E27FC236}">
                <a16:creationId xmlns:a16="http://schemas.microsoft.com/office/drawing/2014/main" id="{413BEDC5-455D-AD9A-2516-DF2C558C7840}"/>
              </a:ext>
            </a:extLst>
          </p:cNvPr>
          <p:cNvPicPr>
            <a:picLocks noChangeAspect="1"/>
          </p:cNvPicPr>
          <p:nvPr/>
        </p:nvPicPr>
        <p:blipFill>
          <a:blip r:embed="rId5"/>
          <a:srcRect l="11836" t="8247" r="13685"/>
          <a:stretch/>
        </p:blipFill>
        <p:spPr>
          <a:xfrm>
            <a:off x="461993" y="1804251"/>
            <a:ext cx="2573037" cy="4808887"/>
          </a:xfrm>
          <a:prstGeom prst="rect">
            <a:avLst/>
          </a:prstGeom>
        </p:spPr>
      </p:pic>
      <p:pic>
        <p:nvPicPr>
          <p:cNvPr id="11" name="Picture 10">
            <a:extLst>
              <a:ext uri="{FF2B5EF4-FFF2-40B4-BE49-F238E27FC236}">
                <a16:creationId xmlns:a16="http://schemas.microsoft.com/office/drawing/2014/main" id="{D8EB8295-20E0-8921-2380-788D7ECD3A2F}"/>
              </a:ext>
            </a:extLst>
          </p:cNvPr>
          <p:cNvPicPr>
            <a:picLocks noChangeAspect="1"/>
          </p:cNvPicPr>
          <p:nvPr/>
        </p:nvPicPr>
        <p:blipFill>
          <a:blip r:embed="rId6"/>
          <a:srcRect t="8247" r="8221"/>
          <a:stretch/>
        </p:blipFill>
        <p:spPr>
          <a:xfrm>
            <a:off x="2755243" y="1792859"/>
            <a:ext cx="2789524" cy="4796409"/>
          </a:xfrm>
          <a:prstGeom prst="rect">
            <a:avLst/>
          </a:prstGeom>
        </p:spPr>
      </p:pic>
    </p:spTree>
    <p:extLst>
      <p:ext uri="{BB962C8B-B14F-4D97-AF65-F5344CB8AC3E}">
        <p14:creationId xmlns:p14="http://schemas.microsoft.com/office/powerpoint/2010/main" val="2688816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BF8B-546A-A281-5545-FA6155CE3631}"/>
              </a:ext>
            </a:extLst>
          </p:cNvPr>
          <p:cNvSpPr>
            <a:spLocks noGrp="1"/>
          </p:cNvSpPr>
          <p:nvPr>
            <p:ph type="title"/>
          </p:nvPr>
        </p:nvSpPr>
        <p:spPr>
          <a:xfrm>
            <a:off x="575894" y="729658"/>
            <a:ext cx="11029616" cy="620843"/>
          </a:xfrm>
        </p:spPr>
        <p:txBody>
          <a:bodyPr>
            <a:normAutofit fontScale="90000"/>
          </a:bodyPr>
          <a:lstStyle/>
          <a:p>
            <a:pPr algn="ctr"/>
            <a:r>
              <a:rPr lang="en-US" sz="3600" dirty="0"/>
              <a:t>Family, education, culture and pride</a:t>
            </a:r>
          </a:p>
        </p:txBody>
      </p:sp>
      <p:pic>
        <p:nvPicPr>
          <p:cNvPr id="5" name="Picture 4">
            <a:extLst>
              <a:ext uri="{FF2B5EF4-FFF2-40B4-BE49-F238E27FC236}">
                <a16:creationId xmlns:a16="http://schemas.microsoft.com/office/drawing/2014/main" id="{BC56C6AC-F0A3-F56F-CAEB-60C7324ED31C}"/>
              </a:ext>
            </a:extLst>
          </p:cNvPr>
          <p:cNvPicPr>
            <a:picLocks noChangeAspect="1"/>
          </p:cNvPicPr>
          <p:nvPr/>
        </p:nvPicPr>
        <p:blipFill>
          <a:blip r:embed="rId3"/>
          <a:stretch>
            <a:fillRect/>
          </a:stretch>
        </p:blipFill>
        <p:spPr>
          <a:xfrm>
            <a:off x="421440" y="1350501"/>
            <a:ext cx="3651821" cy="3426249"/>
          </a:xfrm>
          <a:prstGeom prst="rect">
            <a:avLst/>
          </a:prstGeom>
        </p:spPr>
      </p:pic>
      <p:pic>
        <p:nvPicPr>
          <p:cNvPr id="6" name="Picture 5">
            <a:extLst>
              <a:ext uri="{FF2B5EF4-FFF2-40B4-BE49-F238E27FC236}">
                <a16:creationId xmlns:a16="http://schemas.microsoft.com/office/drawing/2014/main" id="{9EA4E79F-1B02-463F-CE61-EA5E92D364DB}"/>
              </a:ext>
            </a:extLst>
          </p:cNvPr>
          <p:cNvPicPr>
            <a:picLocks noChangeAspect="1"/>
          </p:cNvPicPr>
          <p:nvPr/>
        </p:nvPicPr>
        <p:blipFill>
          <a:blip r:embed="rId4"/>
          <a:stretch>
            <a:fillRect/>
          </a:stretch>
        </p:blipFill>
        <p:spPr>
          <a:xfrm>
            <a:off x="3988340" y="1350501"/>
            <a:ext cx="3736740" cy="5375779"/>
          </a:xfrm>
          <a:prstGeom prst="rect">
            <a:avLst/>
          </a:prstGeom>
        </p:spPr>
      </p:pic>
      <p:pic>
        <p:nvPicPr>
          <p:cNvPr id="7" name="Picture 6">
            <a:extLst>
              <a:ext uri="{FF2B5EF4-FFF2-40B4-BE49-F238E27FC236}">
                <a16:creationId xmlns:a16="http://schemas.microsoft.com/office/drawing/2014/main" id="{FD6AF4E5-917C-8667-FB42-7EDACC134389}"/>
              </a:ext>
            </a:extLst>
          </p:cNvPr>
          <p:cNvPicPr>
            <a:picLocks noChangeAspect="1"/>
          </p:cNvPicPr>
          <p:nvPr/>
        </p:nvPicPr>
        <p:blipFill>
          <a:blip r:embed="rId5"/>
          <a:srcRect t="12467"/>
          <a:stretch/>
        </p:blipFill>
        <p:spPr>
          <a:xfrm>
            <a:off x="7720058" y="1350501"/>
            <a:ext cx="4017612" cy="3079172"/>
          </a:xfrm>
          <a:prstGeom prst="rect">
            <a:avLst/>
          </a:prstGeom>
        </p:spPr>
      </p:pic>
      <p:pic>
        <p:nvPicPr>
          <p:cNvPr id="8" name="Picture 7">
            <a:extLst>
              <a:ext uri="{FF2B5EF4-FFF2-40B4-BE49-F238E27FC236}">
                <a16:creationId xmlns:a16="http://schemas.microsoft.com/office/drawing/2014/main" id="{BBE0CC66-978B-6A5D-E151-419C593CD80E}"/>
              </a:ext>
            </a:extLst>
          </p:cNvPr>
          <p:cNvPicPr>
            <a:picLocks noChangeAspect="1"/>
          </p:cNvPicPr>
          <p:nvPr/>
        </p:nvPicPr>
        <p:blipFill>
          <a:blip r:embed="rId6"/>
          <a:srcRect b="15320"/>
          <a:stretch/>
        </p:blipFill>
        <p:spPr>
          <a:xfrm>
            <a:off x="454330" y="3960172"/>
            <a:ext cx="3566900" cy="2746974"/>
          </a:xfrm>
          <a:prstGeom prst="rect">
            <a:avLst/>
          </a:prstGeom>
        </p:spPr>
      </p:pic>
      <p:pic>
        <p:nvPicPr>
          <p:cNvPr id="9" name="Picture 8">
            <a:extLst>
              <a:ext uri="{FF2B5EF4-FFF2-40B4-BE49-F238E27FC236}">
                <a16:creationId xmlns:a16="http://schemas.microsoft.com/office/drawing/2014/main" id="{16909FC7-9738-FB87-3BE1-CFE65DAFC1F1}"/>
              </a:ext>
            </a:extLst>
          </p:cNvPr>
          <p:cNvPicPr>
            <a:picLocks noChangeAspect="1"/>
          </p:cNvPicPr>
          <p:nvPr/>
        </p:nvPicPr>
        <p:blipFill>
          <a:blip r:embed="rId7"/>
          <a:srcRect t="4021"/>
          <a:stretch/>
        </p:blipFill>
        <p:spPr>
          <a:xfrm>
            <a:off x="7735748" y="3501956"/>
            <a:ext cx="4010877" cy="3224323"/>
          </a:xfrm>
          <a:prstGeom prst="rect">
            <a:avLst/>
          </a:prstGeom>
        </p:spPr>
      </p:pic>
    </p:spTree>
    <p:extLst>
      <p:ext uri="{BB962C8B-B14F-4D97-AF65-F5344CB8AC3E}">
        <p14:creationId xmlns:p14="http://schemas.microsoft.com/office/powerpoint/2010/main" val="264294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A9A0-50B7-B5D9-7F48-6164A8FBD0FC}"/>
              </a:ext>
            </a:extLst>
          </p:cNvPr>
          <p:cNvSpPr>
            <a:spLocks noGrp="1"/>
          </p:cNvSpPr>
          <p:nvPr>
            <p:ph type="title"/>
          </p:nvPr>
        </p:nvSpPr>
        <p:spPr/>
        <p:txBody>
          <a:bodyPr>
            <a:normAutofit/>
          </a:bodyPr>
          <a:lstStyle/>
          <a:p>
            <a:pPr algn="ctr"/>
            <a:r>
              <a:rPr kumimoji="0" lang="en-US" sz="3800" b="0" i="0" u="none" strike="noStrike" kern="1200" cap="all" spc="0" normalizeH="0" baseline="0" noProof="0" dirty="0">
                <a:ln>
                  <a:noFill/>
                </a:ln>
                <a:solidFill>
                  <a:prstClr val="white"/>
                </a:solidFill>
                <a:effectLst/>
                <a:uLnTx/>
                <a:uFillTx/>
                <a:latin typeface="Gill Sans MT" panose="020B0502020104020203"/>
                <a:ea typeface="+mj-ea"/>
                <a:cs typeface="+mj-cs"/>
              </a:rPr>
              <a:t>“a-”  is  an</a:t>
            </a:r>
            <a:r>
              <a:rPr lang="en-US" sz="3800" dirty="0">
                <a:solidFill>
                  <a:prstClr val="white"/>
                </a:solidFill>
                <a:latin typeface="Gill Sans MT" panose="020B0502020104020203"/>
              </a:rPr>
              <a:t>  “F”</a:t>
            </a:r>
            <a:endParaRPr lang="en-US" sz="3800" dirty="0"/>
          </a:p>
        </p:txBody>
      </p:sp>
      <p:sp>
        <p:nvSpPr>
          <p:cNvPr id="4" name="TextBox 3">
            <a:extLst>
              <a:ext uri="{FF2B5EF4-FFF2-40B4-BE49-F238E27FC236}">
                <a16:creationId xmlns:a16="http://schemas.microsoft.com/office/drawing/2014/main" id="{CC70F243-E805-B9D8-BC31-9439D594BC5E}"/>
              </a:ext>
            </a:extLst>
          </p:cNvPr>
          <p:cNvSpPr txBox="1"/>
          <p:nvPr/>
        </p:nvSpPr>
        <p:spPr>
          <a:xfrm>
            <a:off x="405319" y="1927673"/>
            <a:ext cx="11381362" cy="4555093"/>
          </a:xfrm>
          <a:prstGeom prst="rect">
            <a:avLst/>
          </a:prstGeom>
          <a:noFill/>
        </p:spPr>
        <p:txBody>
          <a:bodyPr wrap="square">
            <a:spAutoFit/>
          </a:bodyPr>
          <a:lstStyle/>
          <a:p>
            <a:pPr marL="0" marR="0" indent="0" algn="l" rtl="0">
              <a:buNone/>
            </a:pPr>
            <a:r>
              <a:rPr lang="en-US" b="1" i="0" dirty="0">
                <a:solidFill>
                  <a:srgbClr val="000000"/>
                </a:solidFill>
                <a:effectLst/>
                <a:latin typeface="Arial" panose="020B0604020202020204" pitchFamily="34" charset="0"/>
              </a:rPr>
              <a:t>From: </a:t>
            </a:r>
            <a:r>
              <a:rPr lang="en-US" b="0" i="0" dirty="0">
                <a:solidFill>
                  <a:srgbClr val="000000"/>
                </a:solidFill>
                <a:effectLst/>
                <a:latin typeface="Arial" panose="020B0604020202020204" pitchFamily="34" charset="0"/>
              </a:rPr>
              <a:t>"Steurer, Marc" &lt;</a:t>
            </a:r>
            <a:r>
              <a:rPr lang="en-US" b="0" i="0" dirty="0">
                <a:solidFill>
                  <a:srgbClr val="1155CC"/>
                </a:solidFill>
                <a:effectLst/>
                <a:latin typeface="Arial" panose="020B0604020202020204" pitchFamily="34" charset="0"/>
                <a:hlinkClick r:id="rId3"/>
              </a:rPr>
              <a:t>Marc.Steurer@ucsf.edu</a:t>
            </a:r>
            <a:r>
              <a:rPr lang="en-US" b="0" i="0" dirty="0">
                <a:solidFill>
                  <a:srgbClr val="000000"/>
                </a:solidFill>
                <a:effectLst/>
                <a:latin typeface="Arial" panose="020B0604020202020204" pitchFamily="34" charset="0"/>
              </a:rPr>
              <a:t>&gt;</a:t>
            </a:r>
            <a:br>
              <a:rPr lang="en-US" b="0" i="0" dirty="0">
                <a:solidFill>
                  <a:srgbClr val="000000"/>
                </a:solidFill>
                <a:effectLst/>
                <a:latin typeface="Arial" panose="020B0604020202020204" pitchFamily="34" charset="0"/>
              </a:rPr>
            </a:br>
            <a:r>
              <a:rPr lang="en-US" b="1" i="0" dirty="0">
                <a:solidFill>
                  <a:srgbClr val="000000"/>
                </a:solidFill>
                <a:effectLst/>
                <a:latin typeface="Arial" panose="020B0604020202020204" pitchFamily="34" charset="0"/>
              </a:rPr>
              <a:t>Date: </a:t>
            </a:r>
            <a:r>
              <a:rPr lang="en-US" b="0" i="0" dirty="0">
                <a:solidFill>
                  <a:srgbClr val="000000"/>
                </a:solidFill>
                <a:effectLst/>
                <a:latin typeface="Arial" panose="020B0604020202020204" pitchFamily="34" charset="0"/>
              </a:rPr>
              <a:t>Monday, April 24, 2023 at 1:58 PM</a:t>
            </a:r>
            <a:br>
              <a:rPr lang="en-US" b="0" i="0" dirty="0">
                <a:solidFill>
                  <a:srgbClr val="000000"/>
                </a:solidFill>
                <a:effectLst/>
                <a:latin typeface="Arial" panose="020B0604020202020204" pitchFamily="34" charset="0"/>
              </a:rPr>
            </a:br>
            <a:r>
              <a:rPr lang="en-US" b="1" i="0" dirty="0">
                <a:solidFill>
                  <a:srgbClr val="000000"/>
                </a:solidFill>
                <a:effectLst/>
                <a:latin typeface="Arial" panose="020B0604020202020204" pitchFamily="34" charset="0"/>
              </a:rPr>
              <a:t>To: </a:t>
            </a:r>
            <a:r>
              <a:rPr lang="en-US" b="0" i="0" dirty="0">
                <a:solidFill>
                  <a:srgbClr val="000000"/>
                </a:solidFill>
                <a:effectLst/>
                <a:latin typeface="Arial" panose="020B0604020202020204" pitchFamily="34" charset="0"/>
              </a:rPr>
              <a:t>Martie Santos &lt;</a:t>
            </a:r>
            <a:r>
              <a:rPr lang="en-US" b="0" i="0" dirty="0">
                <a:solidFill>
                  <a:srgbClr val="1155CC"/>
                </a:solidFill>
                <a:effectLst/>
                <a:latin typeface="Arial" panose="020B0604020202020204" pitchFamily="34" charset="0"/>
                <a:hlinkClick r:id="rId4"/>
              </a:rPr>
              <a:t>SantosM@ucsf.edu</a:t>
            </a:r>
            <a:r>
              <a:rPr lang="en-US" b="0" i="0" dirty="0">
                <a:solidFill>
                  <a:srgbClr val="000000"/>
                </a:solidFill>
                <a:effectLst/>
                <a:latin typeface="Arial" panose="020B0604020202020204" pitchFamily="34" charset="0"/>
              </a:rPr>
              <a:t>&gt;</a:t>
            </a:r>
            <a:br>
              <a:rPr lang="en-US" b="0" i="0" dirty="0">
                <a:solidFill>
                  <a:srgbClr val="000000"/>
                </a:solidFill>
                <a:effectLst/>
                <a:latin typeface="Arial" panose="020B0604020202020204" pitchFamily="34" charset="0"/>
              </a:rPr>
            </a:br>
            <a:r>
              <a:rPr lang="en-US" b="1" i="0" dirty="0">
                <a:solidFill>
                  <a:srgbClr val="000000"/>
                </a:solidFill>
                <a:effectLst/>
                <a:latin typeface="Arial" panose="020B0604020202020204" pitchFamily="34" charset="0"/>
              </a:rPr>
              <a:t>Subject: </a:t>
            </a:r>
            <a:r>
              <a:rPr lang="en-US" b="0" i="0" dirty="0">
                <a:solidFill>
                  <a:srgbClr val="000000"/>
                </a:solidFill>
                <a:effectLst/>
                <a:latin typeface="Arial" panose="020B0604020202020204" pitchFamily="34" charset="0"/>
              </a:rPr>
              <a:t>Re: Retirement!</a:t>
            </a:r>
            <a:endParaRPr lang="en-US" b="0" i="0" dirty="0">
              <a:solidFill>
                <a:srgbClr val="222222"/>
              </a:solidFill>
              <a:effectLst/>
              <a:latin typeface="Arial" panose="020B0604020202020204" pitchFamily="34" charset="0"/>
            </a:endParaRPr>
          </a:p>
          <a:p>
            <a:pPr marL="0" marR="0" indent="0" algn="l" rtl="0">
              <a:buNone/>
            </a:pPr>
            <a:r>
              <a:rPr lang="en-US" sz="1400" b="0" i="0" dirty="0">
                <a:solidFill>
                  <a:srgbClr val="222222"/>
                </a:solidFill>
                <a:effectLst/>
                <a:latin typeface="Arial" panose="020B0604020202020204" pitchFamily="34" charset="0"/>
              </a:rPr>
              <a:t> </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Hola Martie!</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 </a:t>
            </a:r>
            <a:endParaRPr lang="en-US" b="0" i="0" dirty="0">
              <a:solidFill>
                <a:srgbClr val="222222"/>
              </a:solidFill>
              <a:effectLst/>
              <a:latin typeface="Arial" panose="020B0604020202020204" pitchFamily="34" charset="0"/>
            </a:endParaRPr>
          </a:p>
          <a:p>
            <a:pPr marL="0" marR="0" indent="0" algn="l" rtl="0">
              <a:buNone/>
            </a:pPr>
            <a:r>
              <a:rPr lang="en-US" sz="1800" b="0" i="0" dirty="0" err="1">
                <a:solidFill>
                  <a:srgbClr val="222222"/>
                </a:solidFill>
                <a:effectLst/>
                <a:latin typeface="Arial" panose="020B0604020202020204" pitchFamily="34" charset="0"/>
              </a:rPr>
              <a:t>Awww</a:t>
            </a:r>
            <a:r>
              <a:rPr lang="en-US" sz="1800" b="0" i="0" dirty="0">
                <a:solidFill>
                  <a:srgbClr val="222222"/>
                </a:solidFill>
                <a:effectLst/>
                <a:latin typeface="Arial" panose="020B0604020202020204" pitchFamily="34" charset="0"/>
              </a:rPr>
              <a:t> – thank you so much for your email! It made my day </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 </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I am very happy for you to transition to the next, exciting chapter! Equally, I am personally sad to see you leave the department. It’s been both professionally and personally exceptional to work with you! Thank you for everything! </a:t>
            </a:r>
            <a:r>
              <a:rPr lang="en-US" sz="2400" b="1" i="0" dirty="0">
                <a:solidFill>
                  <a:srgbClr val="00B050"/>
                </a:solidFill>
                <a:effectLst/>
                <a:latin typeface="Arial" panose="020B0604020202020204" pitchFamily="34" charset="0"/>
              </a:rPr>
              <a:t>(“A+” does not do it justice!)</a:t>
            </a:r>
          </a:p>
          <a:p>
            <a:pPr marL="0" marR="0" indent="0" algn="l" rtl="0">
              <a:buNone/>
            </a:pPr>
            <a:r>
              <a:rPr lang="en-US" sz="1800" b="0" i="0" dirty="0">
                <a:solidFill>
                  <a:srgbClr val="222222"/>
                </a:solidFill>
                <a:effectLst/>
                <a:latin typeface="Arial" panose="020B0604020202020204" pitchFamily="34" charset="0"/>
              </a:rPr>
              <a:t> </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All the very best wishes! And you know where to find me – if there ever is anything I can be of assistance.</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 </a:t>
            </a:r>
            <a:endParaRPr lang="en-US" b="0" i="0" dirty="0">
              <a:solidFill>
                <a:srgbClr val="222222"/>
              </a:solidFill>
              <a:effectLst/>
              <a:latin typeface="Arial" panose="020B0604020202020204" pitchFamily="34" charset="0"/>
            </a:endParaRPr>
          </a:p>
          <a:p>
            <a:pPr marL="0" marR="0" indent="0" algn="l" rtl="0">
              <a:buNone/>
            </a:pPr>
            <a:r>
              <a:rPr lang="en-US" sz="1800" b="0" i="0" dirty="0">
                <a:solidFill>
                  <a:srgbClr val="222222"/>
                </a:solidFill>
                <a:effectLst/>
                <a:latin typeface="Arial" panose="020B0604020202020204" pitchFamily="34" charset="0"/>
              </a:rPr>
              <a:t>Marc</a:t>
            </a:r>
            <a:endParaRPr lang="en-US"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4086043399"/>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7A75622EC9674296571DA65FE65A4C" ma:contentTypeVersion="17" ma:contentTypeDescription="Create a new document." ma:contentTypeScope="" ma:versionID="2acab3a78f3e4ad35b4bfced7fb66cea">
  <xsd:schema xmlns:xsd="http://www.w3.org/2001/XMLSchema" xmlns:xs="http://www.w3.org/2001/XMLSchema" xmlns:p="http://schemas.microsoft.com/office/2006/metadata/properties" xmlns:ns2="32d08a4e-4bed-4e35-9e31-529dfee2a627" xmlns:ns3="251fbaa4-a8bb-46c7-a8dc-0058a0a79da5" targetNamespace="http://schemas.microsoft.com/office/2006/metadata/properties" ma:root="true" ma:fieldsID="511d6ed082b135e2ebe7020fb447bc9e" ns2:_="" ns3:_="">
    <xsd:import namespace="32d08a4e-4bed-4e35-9e31-529dfee2a627"/>
    <xsd:import namespace="251fbaa4-a8bb-46c7-a8dc-0058a0a79d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_Flow_SignoffStatu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d08a4e-4bed-4e35-9e31-529dfee2a6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1195f94-b420-4f1b-b977-5a06e8371ad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Sign-off status" ma:internalName="Sign_x002d_off_x0020_status">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1fbaa4-a8bb-46c7-a8dc-0058a0a79d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81deb33-4643-43f8-a78f-effc8c11da1c}" ma:internalName="TaxCatchAll" ma:showField="CatchAllData" ma:web="251fbaa4-a8bb-46c7-a8dc-0058a0a79d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d08a4e-4bed-4e35-9e31-529dfee2a627">
      <Terms xmlns="http://schemas.microsoft.com/office/infopath/2007/PartnerControls"/>
    </lcf76f155ced4ddcb4097134ff3c332f>
    <_Flow_SignoffStatus xmlns="32d08a4e-4bed-4e35-9e31-529dfee2a627" xsi:nil="true"/>
    <TaxCatchAll xmlns="251fbaa4-a8bb-46c7-a8dc-0058a0a79da5" xsi:nil="true"/>
  </documentManagement>
</p:properties>
</file>

<file path=customXml/itemProps1.xml><?xml version="1.0" encoding="utf-8"?>
<ds:datastoreItem xmlns:ds="http://schemas.openxmlformats.org/officeDocument/2006/customXml" ds:itemID="{59F65B87-292B-4400-AA72-F2FF537A354B}"/>
</file>

<file path=customXml/itemProps2.xml><?xml version="1.0" encoding="utf-8"?>
<ds:datastoreItem xmlns:ds="http://schemas.openxmlformats.org/officeDocument/2006/customXml" ds:itemID="{BD7C2AD0-D333-4174-A5F4-4398689AD3DA}"/>
</file>

<file path=customXml/itemProps3.xml><?xml version="1.0" encoding="utf-8"?>
<ds:datastoreItem xmlns:ds="http://schemas.openxmlformats.org/officeDocument/2006/customXml" ds:itemID="{423AB0D9-866E-44FD-A958-DA60482FDD91}"/>
</file>

<file path=docProps/app.xml><?xml version="1.0" encoding="utf-8"?>
<Properties xmlns="http://schemas.openxmlformats.org/officeDocument/2006/extended-properties" xmlns:vt="http://schemas.openxmlformats.org/officeDocument/2006/docPropsVTypes">
  <Template>{38BB7419-1C43-4A43-8BF3-98F4F1F60365}TF319cfb39-eeba-4af5-a5a2-03d53d0375160e3309b2-0adf682d390f</Template>
  <TotalTime>1586</TotalTime>
  <Words>1656</Words>
  <Application>Microsoft Office PowerPoint</Application>
  <PresentationFormat>Widescreen</PresentationFormat>
  <Paragraphs>134</Paragraphs>
  <Slides>32</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Arial</vt:lpstr>
      <vt:lpstr>Calibri</vt:lpstr>
      <vt:lpstr>Gill Sans MT</vt:lpstr>
      <vt:lpstr>Google Sans</vt:lpstr>
      <vt:lpstr>Roboto</vt:lpstr>
      <vt:lpstr>Wingdings</vt:lpstr>
      <vt:lpstr>Wingdings 2</vt:lpstr>
      <vt:lpstr>Dividend</vt:lpstr>
      <vt:lpstr>  Martie  santos   </vt:lpstr>
      <vt:lpstr>Human initiative (hi) &amp; artificial intelligence (ai)</vt:lpstr>
      <vt:lpstr>human initiative &amp; artificial intelligence</vt:lpstr>
      <vt:lpstr>AddendUm:  PROFESSION  vs  vocation</vt:lpstr>
      <vt:lpstr>Professional AND PERSONAL context</vt:lpstr>
      <vt:lpstr>Professional AND PERSONAL context</vt:lpstr>
      <vt:lpstr>Professional and personal context experience</vt:lpstr>
      <vt:lpstr>Professional and personal context experience</vt:lpstr>
      <vt:lpstr>Clotilde Gould, Guamanian Association of the Bay ARea</vt:lpstr>
      <vt:lpstr>CONCEPTUAL AND PHILOSOPHICAL CONTEXT</vt:lpstr>
      <vt:lpstr>CONCEPTUAL AND PHILOSOPHICAL CONTEXT</vt:lpstr>
      <vt:lpstr>anesthesiologist reaction to admin. support</vt:lpstr>
      <vt:lpstr>Or workroom</vt:lpstr>
      <vt:lpstr>ACTIVISM: DEI, AFFIRMATIVE ACTION</vt:lpstr>
      <vt:lpstr>ACTIVISM: DEI, AFFIRMATIVE ACTION</vt:lpstr>
      <vt:lpstr>ACTIVISM: DEI, AFFIRMATIVE ACTION</vt:lpstr>
      <vt:lpstr>HUMANITARIAN AND ORGANIZATIONAL CONTEXT</vt:lpstr>
      <vt:lpstr>HUMANITARIAN AND ORGANIZATIONAL CONTEXT</vt:lpstr>
      <vt:lpstr>HUMANITARIAN AND ORGANIZATIONAL CONTEXT</vt:lpstr>
      <vt:lpstr>HUMANITARIAN AND ORGANIZATIONAL CONTEXT</vt:lpstr>
      <vt:lpstr>HUMANITARIAN AND ORGANIZATIONAL CONTEXT</vt:lpstr>
      <vt:lpstr>HUMANITARIAN AND ORGANIZATIONAL CONTEXT</vt:lpstr>
      <vt:lpstr>HUMANITARIAN AND ORGANIZATIONAL CONTEXT</vt:lpstr>
      <vt:lpstr>HUMANITARIAN AND ORGANIZATIONAL CONTEXT</vt:lpstr>
      <vt:lpstr>THEOLOGICAL CONTEXT</vt:lpstr>
      <vt:lpstr>THEOLOGICAL CONTEXT</vt:lpstr>
      <vt:lpstr>THEOLOGICAL CONTEXT</vt:lpstr>
      <vt:lpstr>WHY INITIATIVE MATTERS</vt:lpstr>
      <vt:lpstr>WHY HUMAN INITIATIVE MATTERS</vt:lpstr>
      <vt:lpstr>Retirement transition event</vt:lpstr>
      <vt:lpstr>Family, education, culture and pride</vt:lpstr>
      <vt:lpstr>“a-”  is  an  “F”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Lillian Quinata</dc:creator>
  <cp:lastModifiedBy>Lillian Quinata</cp:lastModifiedBy>
  <cp:revision>54</cp:revision>
  <cp:lastPrinted>2026-07-26T19:10:44Z</cp:lastPrinted>
  <dcterms:created xsi:type="dcterms:W3CDTF">2026-06-23T05:03:21Z</dcterms:created>
  <dcterms:modified xsi:type="dcterms:W3CDTF">2026-08-04T21:41:24Z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2026-07-04T17:49:10Z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fc7d8c95-9856-4287-958d-2204fe97361a</vt:lpwstr>
  </property>
  <property fmtid="{D5CDD505-2E9C-101B-9397-08002B2CF9AE}" pid="7" name="MSIP_Label_defa4170-0d19-0005-0004-bc88714345d2_ActionId">
    <vt:lpwstr>725eba40-9e2b-45ac-97aa-f2931e41e376</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y fmtid="{D5CDD505-2E9C-101B-9397-08002B2CF9AE}" pid="10" name="ContentTypeId">
    <vt:lpwstr>0x010100027A75622EC9674296571DA65FE65A4C</vt:lpwstr>
  </property>
</Properties>
</file>