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305" r:id="rId4"/>
    <p:sldId id="260" r:id="rId5"/>
    <p:sldId id="261" r:id="rId6"/>
    <p:sldId id="262" r:id="rId7"/>
    <p:sldId id="304" r:id="rId8"/>
    <p:sldId id="297" r:id="rId9"/>
    <p:sldId id="298" r:id="rId10"/>
    <p:sldId id="302" r:id="rId11"/>
    <p:sldId id="301" r:id="rId12"/>
    <p:sldId id="265" r:id="rId13"/>
    <p:sldId id="663" r:id="rId14"/>
    <p:sldId id="269" r:id="rId15"/>
    <p:sldId id="303" r:id="rId16"/>
    <p:sldId id="310" r:id="rId17"/>
    <p:sldId id="307" r:id="rId18"/>
    <p:sldId id="319" r:id="rId19"/>
    <p:sldId id="312" r:id="rId20"/>
    <p:sldId id="308" r:id="rId21"/>
    <p:sldId id="313" r:id="rId22"/>
    <p:sldId id="278" r:id="rId23"/>
    <p:sldId id="316" r:id="rId24"/>
    <p:sldId id="283" r:id="rId25"/>
    <p:sldId id="281" r:id="rId26"/>
    <p:sldId id="284" r:id="rId27"/>
    <p:sldId id="280" r:id="rId28"/>
    <p:sldId id="276" r:id="rId29"/>
    <p:sldId id="277" r:id="rId30"/>
    <p:sldId id="286" r:id="rId31"/>
    <p:sldId id="294" r:id="rId32"/>
    <p:sldId id="314" r:id="rId33"/>
    <p:sldId id="290" r:id="rId34"/>
    <p:sldId id="315" r:id="rId35"/>
    <p:sldId id="323" r:id="rId36"/>
    <p:sldId id="317" r:id="rId37"/>
    <p:sldId id="318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69" autoAdjust="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outlineViewPr>
    <p:cViewPr>
      <p:scale>
        <a:sx n="33" d="100"/>
        <a:sy n="33" d="100"/>
      </p:scale>
      <p:origin x="0" y="-261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EEOC Charge Receipts</a:t>
            </a:r>
            <a:r>
              <a:rPr lang="en-US" baseline="0" dirty="0"/>
              <a:t> 1997-2025</a:t>
            </a:r>
          </a:p>
          <a:p>
            <a:pPr>
              <a:defRPr/>
            </a:pPr>
            <a:r>
              <a:rPr lang="en-US" baseline="0" dirty="0"/>
              <a:t>Total Receipts Average 85805/Yr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7D-487B-A9EB-41B63859880B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7D-487B-A9EB-41B63859880B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7D-487B-A9EB-41B63859880B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7D-487B-A9EB-41B63859880B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7D-487B-A9EB-41B63859880B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7D-487B-A9EB-41B63859880B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7D-487B-A9EB-41B638598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Race</c:v>
                </c:pt>
                <c:pt idx="1">
                  <c:v>Sex</c:v>
                </c:pt>
                <c:pt idx="2">
                  <c:v>Nat'l Origin</c:v>
                </c:pt>
                <c:pt idx="3">
                  <c:v>Age</c:v>
                </c:pt>
                <c:pt idx="4">
                  <c:v>Disability</c:v>
                </c:pt>
                <c:pt idx="5">
                  <c:v>Religion</c:v>
                </c:pt>
                <c:pt idx="6">
                  <c:v>Retaliation</c:v>
                </c:pt>
              </c:strCache>
            </c:strRef>
          </c:cat>
          <c:val>
            <c:numRef>
              <c:f>Sheet1!$B$16:$B$22</c:f>
              <c:numCache>
                <c:formatCode>0%</c:formatCode>
                <c:ptCount val="7"/>
                <c:pt idx="0">
                  <c:v>0.34</c:v>
                </c:pt>
                <c:pt idx="1">
                  <c:v>0.28999999999999998</c:v>
                </c:pt>
                <c:pt idx="2">
                  <c:v>0.1</c:v>
                </c:pt>
                <c:pt idx="3">
                  <c:v>0.21</c:v>
                </c:pt>
                <c:pt idx="4">
                  <c:v>0.26</c:v>
                </c:pt>
                <c:pt idx="5" formatCode="0.00%">
                  <c:v>4.0000000000000002E-4</c:v>
                </c:pt>
                <c:pt idx="6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7D-487B-A9EB-41B638598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0115936"/>
        <c:axId val="978644751"/>
      </c:barChart>
      <c:catAx>
        <c:axId val="1170115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8644751"/>
        <c:crosses val="autoZero"/>
        <c:auto val="1"/>
        <c:lblAlgn val="ctr"/>
        <c:lblOffset val="100"/>
        <c:noMultiLvlLbl val="0"/>
      </c:catAx>
      <c:valAx>
        <c:axId val="978644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11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5E783E-DD4F-407D-BFC3-0803A69574C0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09C641A-6EEF-422A-8641-BF3EF11908F3}">
      <dgm:prSet/>
      <dgm:spPr/>
      <dgm:t>
        <a:bodyPr/>
        <a:lstStyle/>
        <a:p>
          <a:r>
            <a:rPr lang="en-US"/>
            <a:t>Investigates</a:t>
          </a:r>
        </a:p>
      </dgm:t>
    </dgm:pt>
    <dgm:pt modelId="{E7DDC9F0-E152-48C5-92AE-C3711AA203FB}" type="parTrans" cxnId="{7722A904-D20F-4763-94F9-8DE4707A9135}">
      <dgm:prSet/>
      <dgm:spPr/>
      <dgm:t>
        <a:bodyPr/>
        <a:lstStyle/>
        <a:p>
          <a:endParaRPr lang="en-US"/>
        </a:p>
      </dgm:t>
    </dgm:pt>
    <dgm:pt modelId="{4BCC676F-3E1A-4CCE-B707-CF736B0CD6AF}" type="sibTrans" cxnId="{7722A904-D20F-4763-94F9-8DE4707A9135}">
      <dgm:prSet/>
      <dgm:spPr/>
      <dgm:t>
        <a:bodyPr/>
        <a:lstStyle/>
        <a:p>
          <a:endParaRPr lang="en-US"/>
        </a:p>
      </dgm:t>
    </dgm:pt>
    <dgm:pt modelId="{904D9899-71F3-4196-A7D8-7770FBE584F3}">
      <dgm:prSet/>
      <dgm:spPr/>
      <dgm:t>
        <a:bodyPr/>
        <a:lstStyle/>
        <a:p>
          <a:r>
            <a:rPr lang="en-US"/>
            <a:t>Mediates</a:t>
          </a:r>
        </a:p>
      </dgm:t>
    </dgm:pt>
    <dgm:pt modelId="{DE6A464E-377F-4272-BB56-8312D7411EA8}" type="parTrans" cxnId="{BBB29F09-B9B9-469A-8262-B364D9742396}">
      <dgm:prSet/>
      <dgm:spPr/>
      <dgm:t>
        <a:bodyPr/>
        <a:lstStyle/>
        <a:p>
          <a:endParaRPr lang="en-US"/>
        </a:p>
      </dgm:t>
    </dgm:pt>
    <dgm:pt modelId="{75560216-015D-423C-A8D8-BE4E504BC17F}" type="sibTrans" cxnId="{BBB29F09-B9B9-469A-8262-B364D9742396}">
      <dgm:prSet/>
      <dgm:spPr/>
      <dgm:t>
        <a:bodyPr/>
        <a:lstStyle/>
        <a:p>
          <a:endParaRPr lang="en-US"/>
        </a:p>
      </dgm:t>
    </dgm:pt>
    <dgm:pt modelId="{5A2D0231-74E8-40CF-9E7A-570C7CB92970}">
      <dgm:prSet/>
      <dgm:spPr/>
      <dgm:t>
        <a:bodyPr/>
        <a:lstStyle/>
        <a:p>
          <a:r>
            <a:rPr lang="en-US"/>
            <a:t>Litigates</a:t>
          </a:r>
        </a:p>
      </dgm:t>
    </dgm:pt>
    <dgm:pt modelId="{66FADCFB-F887-4C9B-9BED-22DAC0EC2DE7}" type="parTrans" cxnId="{9849B345-7451-4DDA-B9C0-0A4511550083}">
      <dgm:prSet/>
      <dgm:spPr/>
      <dgm:t>
        <a:bodyPr/>
        <a:lstStyle/>
        <a:p>
          <a:endParaRPr lang="en-US"/>
        </a:p>
      </dgm:t>
    </dgm:pt>
    <dgm:pt modelId="{AD0FB452-B3C2-452F-9994-9B379615B684}" type="sibTrans" cxnId="{9849B345-7451-4DDA-B9C0-0A4511550083}">
      <dgm:prSet/>
      <dgm:spPr/>
      <dgm:t>
        <a:bodyPr/>
        <a:lstStyle/>
        <a:p>
          <a:endParaRPr lang="en-US"/>
        </a:p>
      </dgm:t>
    </dgm:pt>
    <dgm:pt modelId="{C3038409-27BE-4175-803A-8B8F80C9B3EA}">
      <dgm:prSet/>
      <dgm:spPr/>
      <dgm:t>
        <a:bodyPr/>
        <a:lstStyle/>
        <a:p>
          <a:r>
            <a:rPr lang="en-US"/>
            <a:t>Outreach and Technical Assistance</a:t>
          </a:r>
        </a:p>
      </dgm:t>
    </dgm:pt>
    <dgm:pt modelId="{7822EEE9-A16E-40C8-8883-E571DBEDBCD7}" type="parTrans" cxnId="{1DB38A3F-60A8-4802-90AD-AD43FD4AF951}">
      <dgm:prSet/>
      <dgm:spPr/>
      <dgm:t>
        <a:bodyPr/>
        <a:lstStyle/>
        <a:p>
          <a:endParaRPr lang="en-US"/>
        </a:p>
      </dgm:t>
    </dgm:pt>
    <dgm:pt modelId="{17D54298-DBB1-47D8-8DB6-720F03DDE4C8}" type="sibTrans" cxnId="{1DB38A3F-60A8-4802-90AD-AD43FD4AF951}">
      <dgm:prSet/>
      <dgm:spPr/>
      <dgm:t>
        <a:bodyPr/>
        <a:lstStyle/>
        <a:p>
          <a:endParaRPr lang="en-US"/>
        </a:p>
      </dgm:t>
    </dgm:pt>
    <dgm:pt modelId="{A19BF50A-5F87-422D-B468-2DCBD0D23F7F}">
      <dgm:prSet/>
      <dgm:spPr/>
      <dgm:t>
        <a:bodyPr/>
        <a:lstStyle/>
        <a:p>
          <a:r>
            <a:rPr lang="en-US"/>
            <a:t>Reports Results to Congress/President</a:t>
          </a:r>
        </a:p>
      </dgm:t>
    </dgm:pt>
    <dgm:pt modelId="{8196CFC8-E37C-4D1F-B91D-52F5A75F24F5}" type="parTrans" cxnId="{0F3A83F6-3FDA-4048-9646-38C80EC82D73}">
      <dgm:prSet/>
      <dgm:spPr/>
      <dgm:t>
        <a:bodyPr/>
        <a:lstStyle/>
        <a:p>
          <a:endParaRPr lang="en-US"/>
        </a:p>
      </dgm:t>
    </dgm:pt>
    <dgm:pt modelId="{60A81B20-C2E4-42D2-B23B-A518F71938BC}" type="sibTrans" cxnId="{0F3A83F6-3FDA-4048-9646-38C80EC82D73}">
      <dgm:prSet/>
      <dgm:spPr/>
      <dgm:t>
        <a:bodyPr/>
        <a:lstStyle/>
        <a:p>
          <a:endParaRPr lang="en-US"/>
        </a:p>
      </dgm:t>
    </dgm:pt>
    <dgm:pt modelId="{D72245DB-6D2D-416C-820A-8F0A67373115}">
      <dgm:prSet/>
      <dgm:spPr/>
      <dgm:t>
        <a:bodyPr/>
        <a:lstStyle/>
        <a:p>
          <a:r>
            <a:rPr lang="en-US"/>
            <a:t>Congressional Budget Justification</a:t>
          </a:r>
        </a:p>
      </dgm:t>
    </dgm:pt>
    <dgm:pt modelId="{0BC92FA5-48FC-488A-B86A-CCFF872E589A}" type="parTrans" cxnId="{178D2170-E863-431B-8181-FA1227D20B18}">
      <dgm:prSet/>
      <dgm:spPr/>
      <dgm:t>
        <a:bodyPr/>
        <a:lstStyle/>
        <a:p>
          <a:endParaRPr lang="en-US"/>
        </a:p>
      </dgm:t>
    </dgm:pt>
    <dgm:pt modelId="{27B42FB4-6578-479A-9E95-91A333927C4C}" type="sibTrans" cxnId="{178D2170-E863-431B-8181-FA1227D20B18}">
      <dgm:prSet/>
      <dgm:spPr/>
      <dgm:t>
        <a:bodyPr/>
        <a:lstStyle/>
        <a:p>
          <a:endParaRPr lang="en-US"/>
        </a:p>
      </dgm:t>
    </dgm:pt>
    <dgm:pt modelId="{9AD70294-5009-49FB-A002-85DD1692DACD}">
      <dgm:prSet/>
      <dgm:spPr/>
      <dgm:t>
        <a:bodyPr/>
        <a:lstStyle/>
        <a:p>
          <a:r>
            <a:rPr lang="en-US"/>
            <a:t>Annual Financial Report</a:t>
          </a:r>
        </a:p>
      </dgm:t>
    </dgm:pt>
    <dgm:pt modelId="{EAB5540C-82FA-40CA-A19D-D54269A689C7}" type="parTrans" cxnId="{3477A886-80E1-4BDC-A9F0-CD58FB6096EF}">
      <dgm:prSet/>
      <dgm:spPr/>
      <dgm:t>
        <a:bodyPr/>
        <a:lstStyle/>
        <a:p>
          <a:endParaRPr lang="en-US"/>
        </a:p>
      </dgm:t>
    </dgm:pt>
    <dgm:pt modelId="{C7A0978B-6084-43D3-ABB1-E9767975786D}" type="sibTrans" cxnId="{3477A886-80E1-4BDC-A9F0-CD58FB6096EF}">
      <dgm:prSet/>
      <dgm:spPr/>
      <dgm:t>
        <a:bodyPr/>
        <a:lstStyle/>
        <a:p>
          <a:endParaRPr lang="en-US"/>
        </a:p>
      </dgm:t>
    </dgm:pt>
    <dgm:pt modelId="{A2FC189A-3E7B-41DD-BDC2-CF25819B3FA6}">
      <dgm:prSet/>
      <dgm:spPr/>
      <dgm:t>
        <a:bodyPr/>
        <a:lstStyle/>
        <a:p>
          <a:r>
            <a:rPr lang="en-US"/>
            <a:t>Annual Performance Report</a:t>
          </a:r>
        </a:p>
      </dgm:t>
    </dgm:pt>
    <dgm:pt modelId="{87F11396-4854-4698-915E-C21065AD6D3B}" type="parTrans" cxnId="{EC62555A-49EB-42BA-ACD1-67CB9DFB4438}">
      <dgm:prSet/>
      <dgm:spPr/>
      <dgm:t>
        <a:bodyPr/>
        <a:lstStyle/>
        <a:p>
          <a:endParaRPr lang="en-US"/>
        </a:p>
      </dgm:t>
    </dgm:pt>
    <dgm:pt modelId="{CC46338C-FBFA-4263-928E-79D522431AC0}" type="sibTrans" cxnId="{EC62555A-49EB-42BA-ACD1-67CB9DFB4438}">
      <dgm:prSet/>
      <dgm:spPr/>
      <dgm:t>
        <a:bodyPr/>
        <a:lstStyle/>
        <a:p>
          <a:endParaRPr lang="en-US"/>
        </a:p>
      </dgm:t>
    </dgm:pt>
    <dgm:pt modelId="{CA040998-1229-4961-916E-9FBA95BEEB12}" type="pres">
      <dgm:prSet presAssocID="{935E783E-DD4F-407D-BFC3-0803A69574C0}" presName="diagram" presStyleCnt="0">
        <dgm:presLayoutVars>
          <dgm:dir/>
          <dgm:resizeHandles val="exact"/>
        </dgm:presLayoutVars>
      </dgm:prSet>
      <dgm:spPr/>
    </dgm:pt>
    <dgm:pt modelId="{73F5A902-7389-4A07-A34D-121C39D5C512}" type="pres">
      <dgm:prSet presAssocID="{E09C641A-6EEF-422A-8641-BF3EF11908F3}" presName="node" presStyleLbl="node1" presStyleIdx="0" presStyleCnt="5">
        <dgm:presLayoutVars>
          <dgm:bulletEnabled val="1"/>
        </dgm:presLayoutVars>
      </dgm:prSet>
      <dgm:spPr/>
    </dgm:pt>
    <dgm:pt modelId="{F64FAF4E-46EB-421A-BB6B-53658EFE808A}" type="pres">
      <dgm:prSet presAssocID="{4BCC676F-3E1A-4CCE-B707-CF736B0CD6AF}" presName="sibTrans" presStyleCnt="0"/>
      <dgm:spPr/>
    </dgm:pt>
    <dgm:pt modelId="{C5090755-0EC8-48FD-A1FB-E688EABA92D2}" type="pres">
      <dgm:prSet presAssocID="{904D9899-71F3-4196-A7D8-7770FBE584F3}" presName="node" presStyleLbl="node1" presStyleIdx="1" presStyleCnt="5">
        <dgm:presLayoutVars>
          <dgm:bulletEnabled val="1"/>
        </dgm:presLayoutVars>
      </dgm:prSet>
      <dgm:spPr/>
    </dgm:pt>
    <dgm:pt modelId="{93963346-9CB4-4903-BF02-6ED1ED34F40B}" type="pres">
      <dgm:prSet presAssocID="{75560216-015D-423C-A8D8-BE4E504BC17F}" presName="sibTrans" presStyleCnt="0"/>
      <dgm:spPr/>
    </dgm:pt>
    <dgm:pt modelId="{5F44DCB1-3ACA-4195-8CD4-55D9DA39D137}" type="pres">
      <dgm:prSet presAssocID="{5A2D0231-74E8-40CF-9E7A-570C7CB92970}" presName="node" presStyleLbl="node1" presStyleIdx="2" presStyleCnt="5">
        <dgm:presLayoutVars>
          <dgm:bulletEnabled val="1"/>
        </dgm:presLayoutVars>
      </dgm:prSet>
      <dgm:spPr/>
    </dgm:pt>
    <dgm:pt modelId="{FE78F21B-CD44-47AC-943D-DEC661DAD42C}" type="pres">
      <dgm:prSet presAssocID="{AD0FB452-B3C2-452F-9994-9B379615B684}" presName="sibTrans" presStyleCnt="0"/>
      <dgm:spPr/>
    </dgm:pt>
    <dgm:pt modelId="{6C3BE7E8-F9C3-4C31-8DE9-8AA2FAA5BAF4}" type="pres">
      <dgm:prSet presAssocID="{C3038409-27BE-4175-803A-8B8F80C9B3EA}" presName="node" presStyleLbl="node1" presStyleIdx="3" presStyleCnt="5">
        <dgm:presLayoutVars>
          <dgm:bulletEnabled val="1"/>
        </dgm:presLayoutVars>
      </dgm:prSet>
      <dgm:spPr/>
    </dgm:pt>
    <dgm:pt modelId="{45F49328-F8FA-4A08-916F-5E10D1AA240B}" type="pres">
      <dgm:prSet presAssocID="{17D54298-DBB1-47D8-8DB6-720F03DDE4C8}" presName="sibTrans" presStyleCnt="0"/>
      <dgm:spPr/>
    </dgm:pt>
    <dgm:pt modelId="{4999E36F-532F-4B96-AD23-41DCBEEC01BB}" type="pres">
      <dgm:prSet presAssocID="{A19BF50A-5F87-422D-B468-2DCBD0D23F7F}" presName="node" presStyleLbl="node1" presStyleIdx="4" presStyleCnt="5">
        <dgm:presLayoutVars>
          <dgm:bulletEnabled val="1"/>
        </dgm:presLayoutVars>
      </dgm:prSet>
      <dgm:spPr/>
    </dgm:pt>
  </dgm:ptLst>
  <dgm:cxnLst>
    <dgm:cxn modelId="{7722A904-D20F-4763-94F9-8DE4707A9135}" srcId="{935E783E-DD4F-407D-BFC3-0803A69574C0}" destId="{E09C641A-6EEF-422A-8641-BF3EF11908F3}" srcOrd="0" destOrd="0" parTransId="{E7DDC9F0-E152-48C5-92AE-C3711AA203FB}" sibTransId="{4BCC676F-3E1A-4CCE-B707-CF736B0CD6AF}"/>
    <dgm:cxn modelId="{A8D47808-653C-4CE2-BF05-D927CE21E544}" type="presOf" srcId="{A19BF50A-5F87-422D-B468-2DCBD0D23F7F}" destId="{4999E36F-532F-4B96-AD23-41DCBEEC01BB}" srcOrd="0" destOrd="0" presId="urn:microsoft.com/office/officeart/2005/8/layout/default"/>
    <dgm:cxn modelId="{BBB29F09-B9B9-469A-8262-B364D9742396}" srcId="{935E783E-DD4F-407D-BFC3-0803A69574C0}" destId="{904D9899-71F3-4196-A7D8-7770FBE584F3}" srcOrd="1" destOrd="0" parTransId="{DE6A464E-377F-4272-BB56-8312D7411EA8}" sibTransId="{75560216-015D-423C-A8D8-BE4E504BC17F}"/>
    <dgm:cxn modelId="{DA7A441B-E588-46B2-87E9-DA5E590FFEE6}" type="presOf" srcId="{9AD70294-5009-49FB-A002-85DD1692DACD}" destId="{4999E36F-532F-4B96-AD23-41DCBEEC01BB}" srcOrd="0" destOrd="2" presId="urn:microsoft.com/office/officeart/2005/8/layout/default"/>
    <dgm:cxn modelId="{8AB5C31B-F971-4B16-9BB3-A5C33E216471}" type="presOf" srcId="{C3038409-27BE-4175-803A-8B8F80C9B3EA}" destId="{6C3BE7E8-F9C3-4C31-8DE9-8AA2FAA5BAF4}" srcOrd="0" destOrd="0" presId="urn:microsoft.com/office/officeart/2005/8/layout/default"/>
    <dgm:cxn modelId="{96B79F39-9A27-4282-84AE-31A901D678C8}" type="presOf" srcId="{904D9899-71F3-4196-A7D8-7770FBE584F3}" destId="{C5090755-0EC8-48FD-A1FB-E688EABA92D2}" srcOrd="0" destOrd="0" presId="urn:microsoft.com/office/officeart/2005/8/layout/default"/>
    <dgm:cxn modelId="{1DB38A3F-60A8-4802-90AD-AD43FD4AF951}" srcId="{935E783E-DD4F-407D-BFC3-0803A69574C0}" destId="{C3038409-27BE-4175-803A-8B8F80C9B3EA}" srcOrd="3" destOrd="0" parTransId="{7822EEE9-A16E-40C8-8883-E571DBEDBCD7}" sibTransId="{17D54298-DBB1-47D8-8DB6-720F03DDE4C8}"/>
    <dgm:cxn modelId="{9849B345-7451-4DDA-B9C0-0A4511550083}" srcId="{935E783E-DD4F-407D-BFC3-0803A69574C0}" destId="{5A2D0231-74E8-40CF-9E7A-570C7CB92970}" srcOrd="2" destOrd="0" parTransId="{66FADCFB-F887-4C9B-9BED-22DAC0EC2DE7}" sibTransId="{AD0FB452-B3C2-452F-9994-9B379615B684}"/>
    <dgm:cxn modelId="{178D2170-E863-431B-8181-FA1227D20B18}" srcId="{A19BF50A-5F87-422D-B468-2DCBD0D23F7F}" destId="{D72245DB-6D2D-416C-820A-8F0A67373115}" srcOrd="0" destOrd="0" parTransId="{0BC92FA5-48FC-488A-B86A-CCFF872E589A}" sibTransId="{27B42FB4-6578-479A-9E95-91A333927C4C}"/>
    <dgm:cxn modelId="{EC62555A-49EB-42BA-ACD1-67CB9DFB4438}" srcId="{A19BF50A-5F87-422D-B468-2DCBD0D23F7F}" destId="{A2FC189A-3E7B-41DD-BDC2-CF25819B3FA6}" srcOrd="2" destOrd="0" parTransId="{87F11396-4854-4698-915E-C21065AD6D3B}" sibTransId="{CC46338C-FBFA-4263-928E-79D522431AC0}"/>
    <dgm:cxn modelId="{3477A886-80E1-4BDC-A9F0-CD58FB6096EF}" srcId="{A19BF50A-5F87-422D-B468-2DCBD0D23F7F}" destId="{9AD70294-5009-49FB-A002-85DD1692DACD}" srcOrd="1" destOrd="0" parTransId="{EAB5540C-82FA-40CA-A19D-D54269A689C7}" sibTransId="{C7A0978B-6084-43D3-ABB1-E9767975786D}"/>
    <dgm:cxn modelId="{AF3151A0-CA5C-4A49-A0EF-1859F1E723C7}" type="presOf" srcId="{E09C641A-6EEF-422A-8641-BF3EF11908F3}" destId="{73F5A902-7389-4A07-A34D-121C39D5C512}" srcOrd="0" destOrd="0" presId="urn:microsoft.com/office/officeart/2005/8/layout/default"/>
    <dgm:cxn modelId="{632BCEAD-8F3D-492F-AA44-A9181CA568B2}" type="presOf" srcId="{A2FC189A-3E7B-41DD-BDC2-CF25819B3FA6}" destId="{4999E36F-532F-4B96-AD23-41DCBEEC01BB}" srcOrd="0" destOrd="3" presId="urn:microsoft.com/office/officeart/2005/8/layout/default"/>
    <dgm:cxn modelId="{99AAEFB1-02FE-47ED-A494-45B58F1A3C4C}" type="presOf" srcId="{5A2D0231-74E8-40CF-9E7A-570C7CB92970}" destId="{5F44DCB1-3ACA-4195-8CD4-55D9DA39D137}" srcOrd="0" destOrd="0" presId="urn:microsoft.com/office/officeart/2005/8/layout/default"/>
    <dgm:cxn modelId="{7C3C0AD4-025C-4188-B67F-48FDD193F485}" type="presOf" srcId="{935E783E-DD4F-407D-BFC3-0803A69574C0}" destId="{CA040998-1229-4961-916E-9FBA95BEEB12}" srcOrd="0" destOrd="0" presId="urn:microsoft.com/office/officeart/2005/8/layout/default"/>
    <dgm:cxn modelId="{B4CD11D5-4923-42C0-91EE-7F5562B83068}" type="presOf" srcId="{D72245DB-6D2D-416C-820A-8F0A67373115}" destId="{4999E36F-532F-4B96-AD23-41DCBEEC01BB}" srcOrd="0" destOrd="1" presId="urn:microsoft.com/office/officeart/2005/8/layout/default"/>
    <dgm:cxn modelId="{0F3A83F6-3FDA-4048-9646-38C80EC82D73}" srcId="{935E783E-DD4F-407D-BFC3-0803A69574C0}" destId="{A19BF50A-5F87-422D-B468-2DCBD0D23F7F}" srcOrd="4" destOrd="0" parTransId="{8196CFC8-E37C-4D1F-B91D-52F5A75F24F5}" sibTransId="{60A81B20-C2E4-42D2-B23B-A518F71938BC}"/>
    <dgm:cxn modelId="{DC2CD7FC-F59C-4825-9A28-D662E33CE920}" type="presParOf" srcId="{CA040998-1229-4961-916E-9FBA95BEEB12}" destId="{73F5A902-7389-4A07-A34D-121C39D5C512}" srcOrd="0" destOrd="0" presId="urn:microsoft.com/office/officeart/2005/8/layout/default"/>
    <dgm:cxn modelId="{E85E187E-A478-4352-B581-C787D5BEDF1E}" type="presParOf" srcId="{CA040998-1229-4961-916E-9FBA95BEEB12}" destId="{F64FAF4E-46EB-421A-BB6B-53658EFE808A}" srcOrd="1" destOrd="0" presId="urn:microsoft.com/office/officeart/2005/8/layout/default"/>
    <dgm:cxn modelId="{87CD0102-D14D-416C-A0D3-32EF613B2C08}" type="presParOf" srcId="{CA040998-1229-4961-916E-9FBA95BEEB12}" destId="{C5090755-0EC8-48FD-A1FB-E688EABA92D2}" srcOrd="2" destOrd="0" presId="urn:microsoft.com/office/officeart/2005/8/layout/default"/>
    <dgm:cxn modelId="{5F67330F-529F-44E6-8888-66AEC16507EE}" type="presParOf" srcId="{CA040998-1229-4961-916E-9FBA95BEEB12}" destId="{93963346-9CB4-4903-BF02-6ED1ED34F40B}" srcOrd="3" destOrd="0" presId="urn:microsoft.com/office/officeart/2005/8/layout/default"/>
    <dgm:cxn modelId="{FBC12102-3DC9-4906-8780-F0F37CED30D1}" type="presParOf" srcId="{CA040998-1229-4961-916E-9FBA95BEEB12}" destId="{5F44DCB1-3ACA-4195-8CD4-55D9DA39D137}" srcOrd="4" destOrd="0" presId="urn:microsoft.com/office/officeart/2005/8/layout/default"/>
    <dgm:cxn modelId="{ECE5DE3A-C91E-4CD3-BF60-96521067C731}" type="presParOf" srcId="{CA040998-1229-4961-916E-9FBA95BEEB12}" destId="{FE78F21B-CD44-47AC-943D-DEC661DAD42C}" srcOrd="5" destOrd="0" presId="urn:microsoft.com/office/officeart/2005/8/layout/default"/>
    <dgm:cxn modelId="{F22887B2-5EDD-4687-AC75-F2A9D272A791}" type="presParOf" srcId="{CA040998-1229-4961-916E-9FBA95BEEB12}" destId="{6C3BE7E8-F9C3-4C31-8DE9-8AA2FAA5BAF4}" srcOrd="6" destOrd="0" presId="urn:microsoft.com/office/officeart/2005/8/layout/default"/>
    <dgm:cxn modelId="{D478E331-9A3C-4D6B-8DAE-B4884509E0F5}" type="presParOf" srcId="{CA040998-1229-4961-916E-9FBA95BEEB12}" destId="{45F49328-F8FA-4A08-916F-5E10D1AA240B}" srcOrd="7" destOrd="0" presId="urn:microsoft.com/office/officeart/2005/8/layout/default"/>
    <dgm:cxn modelId="{631E4BB0-BA82-43DA-8843-F2C1D51E94ED}" type="presParOf" srcId="{CA040998-1229-4961-916E-9FBA95BEEB12}" destId="{4999E36F-532F-4B96-AD23-41DCBEEC01B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5BC7C1-E278-41A1-8A0C-363648FC6BA9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F392D3E-CD2E-4D48-AA50-A7662076F2E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Small, independent agency (not Cabinet level agency)</a:t>
          </a:r>
        </a:p>
      </dgm:t>
    </dgm:pt>
    <dgm:pt modelId="{6ED3F1A8-AC3A-444C-A176-21530BEF791C}" type="parTrans" cxnId="{5B52E0D3-FC68-4EF7-A37D-9AFDF0A56299}">
      <dgm:prSet/>
      <dgm:spPr/>
      <dgm:t>
        <a:bodyPr/>
        <a:lstStyle/>
        <a:p>
          <a:endParaRPr lang="en-US"/>
        </a:p>
      </dgm:t>
    </dgm:pt>
    <dgm:pt modelId="{569EB5C1-5E87-498A-B58B-C24656757057}" type="sibTrans" cxnId="{5B52E0D3-FC68-4EF7-A37D-9AFDF0A56299}">
      <dgm:prSet/>
      <dgm:spPr/>
      <dgm:t>
        <a:bodyPr/>
        <a:lstStyle/>
        <a:p>
          <a:endParaRPr lang="en-US"/>
        </a:p>
      </dgm:t>
    </dgm:pt>
    <dgm:pt modelId="{A96D844A-57A4-4B72-A041-33DA26BFF85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Reports directly to the White House</a:t>
          </a:r>
        </a:p>
      </dgm:t>
    </dgm:pt>
    <dgm:pt modelId="{A90CA88B-5A71-4A0F-9C99-D48406FC83CE}" type="parTrans" cxnId="{641620CF-BACB-4D34-BD17-B5EBEEAA933D}">
      <dgm:prSet/>
      <dgm:spPr/>
      <dgm:t>
        <a:bodyPr/>
        <a:lstStyle/>
        <a:p>
          <a:endParaRPr lang="en-US"/>
        </a:p>
      </dgm:t>
    </dgm:pt>
    <dgm:pt modelId="{394E0D58-9913-4A3D-80F2-9FB273619FC0}" type="sibTrans" cxnId="{641620CF-BACB-4D34-BD17-B5EBEEAA933D}">
      <dgm:prSet/>
      <dgm:spPr/>
      <dgm:t>
        <a:bodyPr/>
        <a:lstStyle/>
        <a:p>
          <a:endParaRPr lang="en-US"/>
        </a:p>
      </dgm:t>
    </dgm:pt>
    <dgm:pt modelId="{6D6D469B-B98C-46DA-ADDA-24F9E1AC83C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More work than money—always</a:t>
          </a:r>
        </a:p>
      </dgm:t>
    </dgm:pt>
    <dgm:pt modelId="{201A8DD1-6D28-4FF8-874F-DB235942F4CD}" type="parTrans" cxnId="{5916A075-E193-485D-A52F-EBCD12DEE78D}">
      <dgm:prSet/>
      <dgm:spPr/>
      <dgm:t>
        <a:bodyPr/>
        <a:lstStyle/>
        <a:p>
          <a:endParaRPr lang="en-US"/>
        </a:p>
      </dgm:t>
    </dgm:pt>
    <dgm:pt modelId="{240CE647-3E8D-4479-9412-EDDBDB67ABF0}" type="sibTrans" cxnId="{5916A075-E193-485D-A52F-EBCD12DEE78D}">
      <dgm:prSet/>
      <dgm:spPr/>
      <dgm:t>
        <a:bodyPr/>
        <a:lstStyle/>
        <a:p>
          <a:endParaRPr lang="en-US"/>
        </a:p>
      </dgm:t>
    </dgm:pt>
    <dgm:pt modelId="{97FE7EE5-19AE-4C86-ADF9-F20DB9840FE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Never enough staff to handle all the work</a:t>
          </a:r>
        </a:p>
      </dgm:t>
    </dgm:pt>
    <dgm:pt modelId="{CB4B2FD8-F7A0-4725-B4FE-FA280E71B04E}" type="parTrans" cxnId="{DEA636AA-1BF4-4C81-83BB-170A8D6DE5FC}">
      <dgm:prSet/>
      <dgm:spPr/>
      <dgm:t>
        <a:bodyPr/>
        <a:lstStyle/>
        <a:p>
          <a:endParaRPr lang="en-US"/>
        </a:p>
      </dgm:t>
    </dgm:pt>
    <dgm:pt modelId="{97D1C72E-8C66-4923-83B1-A4881075BF9A}" type="sibTrans" cxnId="{DEA636AA-1BF4-4C81-83BB-170A8D6DE5FC}">
      <dgm:prSet/>
      <dgm:spPr/>
      <dgm:t>
        <a:bodyPr/>
        <a:lstStyle/>
        <a:p>
          <a:endParaRPr lang="en-US"/>
        </a:p>
      </dgm:t>
    </dgm:pt>
    <dgm:pt modelId="{99E98F4A-FA19-4692-B6F1-684CBBA7E83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Must triage cases—put most focus on most meritorious and </a:t>
          </a:r>
          <a:r>
            <a:rPr lang="en-US" u="sng" dirty="0"/>
            <a:t>current agency priorities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image that say&#10;Small, independent agency (not Cabinet level agency)&#10;Reports directly to the White House&#10;More work than money—always&#10;Never enough staff to handle all the work&#10;Must triage cases—put most focus on most meritorious and current agency priorities&#10;Public can insist on filing&#10;"/>
        </a:ext>
      </dgm:extLst>
    </dgm:pt>
    <dgm:pt modelId="{6BB0272C-69B7-475C-8A33-93B52FB4833F}" type="parTrans" cxnId="{22BA5850-129A-43A7-8CE3-C5899CD41D3D}">
      <dgm:prSet/>
      <dgm:spPr/>
      <dgm:t>
        <a:bodyPr/>
        <a:lstStyle/>
        <a:p>
          <a:endParaRPr lang="en-US"/>
        </a:p>
      </dgm:t>
    </dgm:pt>
    <dgm:pt modelId="{4C368605-17FD-4445-A2F1-EC2F088CB62A}" type="sibTrans" cxnId="{22BA5850-129A-43A7-8CE3-C5899CD41D3D}">
      <dgm:prSet/>
      <dgm:spPr/>
      <dgm:t>
        <a:bodyPr/>
        <a:lstStyle/>
        <a:p>
          <a:endParaRPr lang="en-US"/>
        </a:p>
      </dgm:t>
    </dgm:pt>
    <dgm:pt modelId="{1034761D-2E06-47BF-8298-FA4A61F59BB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Public can insist on filing</a:t>
          </a:r>
        </a:p>
      </dgm:t>
    </dgm:pt>
    <dgm:pt modelId="{41121FF5-9186-4E21-ACA3-A96B7FF200E0}" type="parTrans" cxnId="{3BF2287E-87CB-4B07-8F96-2663E8FB130D}">
      <dgm:prSet/>
      <dgm:spPr/>
      <dgm:t>
        <a:bodyPr/>
        <a:lstStyle/>
        <a:p>
          <a:endParaRPr lang="en-US"/>
        </a:p>
      </dgm:t>
    </dgm:pt>
    <dgm:pt modelId="{DCDED798-63CC-42D0-A2B5-740043DC8AB9}" type="sibTrans" cxnId="{3BF2287E-87CB-4B07-8F96-2663E8FB130D}">
      <dgm:prSet/>
      <dgm:spPr/>
      <dgm:t>
        <a:bodyPr/>
        <a:lstStyle/>
        <a:p>
          <a:endParaRPr lang="en-US"/>
        </a:p>
      </dgm:t>
    </dgm:pt>
    <dgm:pt modelId="{56B25268-782E-42DB-BED7-917020B5E81F}" type="pres">
      <dgm:prSet presAssocID="{895BC7C1-E278-41A1-8A0C-363648FC6BA9}" presName="vert0" presStyleCnt="0">
        <dgm:presLayoutVars>
          <dgm:dir/>
          <dgm:animOne val="branch"/>
          <dgm:animLvl val="lvl"/>
        </dgm:presLayoutVars>
      </dgm:prSet>
      <dgm:spPr/>
    </dgm:pt>
    <dgm:pt modelId="{514B5A74-A269-417E-BB5E-79E83ED1C87D}" type="pres">
      <dgm:prSet presAssocID="{FF392D3E-CD2E-4D48-AA50-A7662076F2ED}" presName="thickLine" presStyleLbl="alignNode1" presStyleIdx="0" presStyleCnt="6"/>
      <dgm:spPr/>
    </dgm:pt>
    <dgm:pt modelId="{BC31CB15-4235-4085-AC9E-28EBFB7BE574}" type="pres">
      <dgm:prSet presAssocID="{FF392D3E-CD2E-4D48-AA50-A7662076F2ED}" presName="horz1" presStyleCnt="0"/>
      <dgm:spPr/>
    </dgm:pt>
    <dgm:pt modelId="{E72F068A-8696-43F1-840E-B0CF369DB07B}" type="pres">
      <dgm:prSet presAssocID="{FF392D3E-CD2E-4D48-AA50-A7662076F2ED}" presName="tx1" presStyleLbl="revTx" presStyleIdx="0" presStyleCnt="6"/>
      <dgm:spPr/>
    </dgm:pt>
    <dgm:pt modelId="{9882D9B0-6A71-4036-AC7A-55B7A740CC2C}" type="pres">
      <dgm:prSet presAssocID="{FF392D3E-CD2E-4D48-AA50-A7662076F2ED}" presName="vert1" presStyleCnt="0"/>
      <dgm:spPr/>
    </dgm:pt>
    <dgm:pt modelId="{D5FA7888-03F2-49DD-B6B3-A90984CB0D2E}" type="pres">
      <dgm:prSet presAssocID="{A96D844A-57A4-4B72-A041-33DA26BFF85F}" presName="thickLine" presStyleLbl="alignNode1" presStyleIdx="1" presStyleCnt="6"/>
      <dgm:spPr/>
    </dgm:pt>
    <dgm:pt modelId="{13E20DC0-A382-4003-9AE4-5282B831E6EC}" type="pres">
      <dgm:prSet presAssocID="{A96D844A-57A4-4B72-A041-33DA26BFF85F}" presName="horz1" presStyleCnt="0"/>
      <dgm:spPr/>
    </dgm:pt>
    <dgm:pt modelId="{769A0118-052D-404F-94EE-125FC4794938}" type="pres">
      <dgm:prSet presAssocID="{A96D844A-57A4-4B72-A041-33DA26BFF85F}" presName="tx1" presStyleLbl="revTx" presStyleIdx="1" presStyleCnt="6"/>
      <dgm:spPr/>
    </dgm:pt>
    <dgm:pt modelId="{F44DC3F6-6AFB-4328-BC16-0B6B225CDE6D}" type="pres">
      <dgm:prSet presAssocID="{A96D844A-57A4-4B72-A041-33DA26BFF85F}" presName="vert1" presStyleCnt="0"/>
      <dgm:spPr/>
    </dgm:pt>
    <dgm:pt modelId="{17F64221-4A2F-49BE-9599-E70EE5445C55}" type="pres">
      <dgm:prSet presAssocID="{6D6D469B-B98C-46DA-ADDA-24F9E1AC83CF}" presName="thickLine" presStyleLbl="alignNode1" presStyleIdx="2" presStyleCnt="6"/>
      <dgm:spPr/>
    </dgm:pt>
    <dgm:pt modelId="{65FEC1FE-8A7D-4034-8897-1EA3E27D2099}" type="pres">
      <dgm:prSet presAssocID="{6D6D469B-B98C-46DA-ADDA-24F9E1AC83CF}" presName="horz1" presStyleCnt="0"/>
      <dgm:spPr/>
    </dgm:pt>
    <dgm:pt modelId="{D8186125-3BBF-4315-A8C3-0BAB1E734DA5}" type="pres">
      <dgm:prSet presAssocID="{6D6D469B-B98C-46DA-ADDA-24F9E1AC83CF}" presName="tx1" presStyleLbl="revTx" presStyleIdx="2" presStyleCnt="6"/>
      <dgm:spPr/>
    </dgm:pt>
    <dgm:pt modelId="{7F1190D6-6BE6-47B6-B73C-1E0C2FF038DE}" type="pres">
      <dgm:prSet presAssocID="{6D6D469B-B98C-46DA-ADDA-24F9E1AC83CF}" presName="vert1" presStyleCnt="0"/>
      <dgm:spPr/>
    </dgm:pt>
    <dgm:pt modelId="{6FEF6F8C-AC65-47FD-9F29-34EB87411607}" type="pres">
      <dgm:prSet presAssocID="{97FE7EE5-19AE-4C86-ADF9-F20DB9840FE9}" presName="thickLine" presStyleLbl="alignNode1" presStyleIdx="3" presStyleCnt="6"/>
      <dgm:spPr/>
    </dgm:pt>
    <dgm:pt modelId="{C351D1F4-3806-4E65-8740-EEFF4FD17264}" type="pres">
      <dgm:prSet presAssocID="{97FE7EE5-19AE-4C86-ADF9-F20DB9840FE9}" presName="horz1" presStyleCnt="0"/>
      <dgm:spPr/>
    </dgm:pt>
    <dgm:pt modelId="{9A67AAF8-34C0-4797-8114-F86009974576}" type="pres">
      <dgm:prSet presAssocID="{97FE7EE5-19AE-4C86-ADF9-F20DB9840FE9}" presName="tx1" presStyleLbl="revTx" presStyleIdx="3" presStyleCnt="6"/>
      <dgm:spPr/>
    </dgm:pt>
    <dgm:pt modelId="{6ABE1F73-BCE0-490A-8C66-5F2DDC99C052}" type="pres">
      <dgm:prSet presAssocID="{97FE7EE5-19AE-4C86-ADF9-F20DB9840FE9}" presName="vert1" presStyleCnt="0"/>
      <dgm:spPr/>
    </dgm:pt>
    <dgm:pt modelId="{E43637F6-CBAB-4AAB-92A7-67BA727C05A3}" type="pres">
      <dgm:prSet presAssocID="{99E98F4A-FA19-4692-B6F1-684CBBA7E83D}" presName="thickLine" presStyleLbl="alignNode1" presStyleIdx="4" presStyleCnt="6"/>
      <dgm:spPr/>
    </dgm:pt>
    <dgm:pt modelId="{33A1CE55-71AE-45A3-8335-C47257ADC1C9}" type="pres">
      <dgm:prSet presAssocID="{99E98F4A-FA19-4692-B6F1-684CBBA7E83D}" presName="horz1" presStyleCnt="0"/>
      <dgm:spPr/>
    </dgm:pt>
    <dgm:pt modelId="{F281DA6D-CE02-4DED-AB6C-4CCF23ACE250}" type="pres">
      <dgm:prSet presAssocID="{99E98F4A-FA19-4692-B6F1-684CBBA7E83D}" presName="tx1" presStyleLbl="revTx" presStyleIdx="4" presStyleCnt="6"/>
      <dgm:spPr/>
    </dgm:pt>
    <dgm:pt modelId="{E8EC4086-3FCC-4E43-B278-871B3DAC8876}" type="pres">
      <dgm:prSet presAssocID="{99E98F4A-FA19-4692-B6F1-684CBBA7E83D}" presName="vert1" presStyleCnt="0"/>
      <dgm:spPr/>
    </dgm:pt>
    <dgm:pt modelId="{7D6A4B1A-BD52-462C-862E-76CDF38A2CDC}" type="pres">
      <dgm:prSet presAssocID="{1034761D-2E06-47BF-8298-FA4A61F59BB0}" presName="thickLine" presStyleLbl="alignNode1" presStyleIdx="5" presStyleCnt="6"/>
      <dgm:spPr/>
    </dgm:pt>
    <dgm:pt modelId="{15AAA406-5A5A-4951-B420-DF8856173D44}" type="pres">
      <dgm:prSet presAssocID="{1034761D-2E06-47BF-8298-FA4A61F59BB0}" presName="horz1" presStyleCnt="0"/>
      <dgm:spPr/>
    </dgm:pt>
    <dgm:pt modelId="{BFCDBBD9-31A3-4E0E-AE9D-956BBBBA10D7}" type="pres">
      <dgm:prSet presAssocID="{1034761D-2E06-47BF-8298-FA4A61F59BB0}" presName="tx1" presStyleLbl="revTx" presStyleIdx="5" presStyleCnt="6"/>
      <dgm:spPr/>
    </dgm:pt>
    <dgm:pt modelId="{AA9F180F-6468-4711-B9E6-84A8BF1B4425}" type="pres">
      <dgm:prSet presAssocID="{1034761D-2E06-47BF-8298-FA4A61F59BB0}" presName="vert1" presStyleCnt="0"/>
      <dgm:spPr/>
    </dgm:pt>
  </dgm:ptLst>
  <dgm:cxnLst>
    <dgm:cxn modelId="{3F492D00-8E81-47A0-8F5E-E00E2618815A}" type="presOf" srcId="{6D6D469B-B98C-46DA-ADDA-24F9E1AC83CF}" destId="{D8186125-3BBF-4315-A8C3-0BAB1E734DA5}" srcOrd="0" destOrd="0" presId="urn:microsoft.com/office/officeart/2008/layout/LinedList"/>
    <dgm:cxn modelId="{9E968933-076B-482E-8AA3-CCA40A3F6A77}" type="presOf" srcId="{895BC7C1-E278-41A1-8A0C-363648FC6BA9}" destId="{56B25268-782E-42DB-BED7-917020B5E81F}" srcOrd="0" destOrd="0" presId="urn:microsoft.com/office/officeart/2008/layout/LinedList"/>
    <dgm:cxn modelId="{FD0DCD61-B495-43D2-8F89-4CBD9947C3A6}" type="presOf" srcId="{97FE7EE5-19AE-4C86-ADF9-F20DB9840FE9}" destId="{9A67AAF8-34C0-4797-8114-F86009974576}" srcOrd="0" destOrd="0" presId="urn:microsoft.com/office/officeart/2008/layout/LinedList"/>
    <dgm:cxn modelId="{22BA5850-129A-43A7-8CE3-C5899CD41D3D}" srcId="{895BC7C1-E278-41A1-8A0C-363648FC6BA9}" destId="{99E98F4A-FA19-4692-B6F1-684CBBA7E83D}" srcOrd="4" destOrd="0" parTransId="{6BB0272C-69B7-475C-8A33-93B52FB4833F}" sibTransId="{4C368605-17FD-4445-A2F1-EC2F088CB62A}"/>
    <dgm:cxn modelId="{5916A075-E193-485D-A52F-EBCD12DEE78D}" srcId="{895BC7C1-E278-41A1-8A0C-363648FC6BA9}" destId="{6D6D469B-B98C-46DA-ADDA-24F9E1AC83CF}" srcOrd="2" destOrd="0" parTransId="{201A8DD1-6D28-4FF8-874F-DB235942F4CD}" sibTransId="{240CE647-3E8D-4479-9412-EDDBDB67ABF0}"/>
    <dgm:cxn modelId="{3BF2287E-87CB-4B07-8F96-2663E8FB130D}" srcId="{895BC7C1-E278-41A1-8A0C-363648FC6BA9}" destId="{1034761D-2E06-47BF-8298-FA4A61F59BB0}" srcOrd="5" destOrd="0" parTransId="{41121FF5-9186-4E21-ACA3-A96B7FF200E0}" sibTransId="{DCDED798-63CC-42D0-A2B5-740043DC8AB9}"/>
    <dgm:cxn modelId="{879C9B86-BA1F-49F0-85A1-C30BB3004EDD}" type="presOf" srcId="{1034761D-2E06-47BF-8298-FA4A61F59BB0}" destId="{BFCDBBD9-31A3-4E0E-AE9D-956BBBBA10D7}" srcOrd="0" destOrd="0" presId="urn:microsoft.com/office/officeart/2008/layout/LinedList"/>
    <dgm:cxn modelId="{B535F689-CFE9-40D6-BB8B-9B787743AF63}" type="presOf" srcId="{99E98F4A-FA19-4692-B6F1-684CBBA7E83D}" destId="{F281DA6D-CE02-4DED-AB6C-4CCF23ACE250}" srcOrd="0" destOrd="0" presId="urn:microsoft.com/office/officeart/2008/layout/LinedList"/>
    <dgm:cxn modelId="{90C72293-89C8-43E7-841A-47EE51F422EC}" type="presOf" srcId="{FF392D3E-CD2E-4D48-AA50-A7662076F2ED}" destId="{E72F068A-8696-43F1-840E-B0CF369DB07B}" srcOrd="0" destOrd="0" presId="urn:microsoft.com/office/officeart/2008/layout/LinedList"/>
    <dgm:cxn modelId="{DEA636AA-1BF4-4C81-83BB-170A8D6DE5FC}" srcId="{895BC7C1-E278-41A1-8A0C-363648FC6BA9}" destId="{97FE7EE5-19AE-4C86-ADF9-F20DB9840FE9}" srcOrd="3" destOrd="0" parTransId="{CB4B2FD8-F7A0-4725-B4FE-FA280E71B04E}" sibTransId="{97D1C72E-8C66-4923-83B1-A4881075BF9A}"/>
    <dgm:cxn modelId="{00C6EBB8-BCD6-43CE-BCE1-831B01CF054C}" type="presOf" srcId="{A96D844A-57A4-4B72-A041-33DA26BFF85F}" destId="{769A0118-052D-404F-94EE-125FC4794938}" srcOrd="0" destOrd="0" presId="urn:microsoft.com/office/officeart/2008/layout/LinedList"/>
    <dgm:cxn modelId="{641620CF-BACB-4D34-BD17-B5EBEEAA933D}" srcId="{895BC7C1-E278-41A1-8A0C-363648FC6BA9}" destId="{A96D844A-57A4-4B72-A041-33DA26BFF85F}" srcOrd="1" destOrd="0" parTransId="{A90CA88B-5A71-4A0F-9C99-D48406FC83CE}" sibTransId="{394E0D58-9913-4A3D-80F2-9FB273619FC0}"/>
    <dgm:cxn modelId="{5B52E0D3-FC68-4EF7-A37D-9AFDF0A56299}" srcId="{895BC7C1-E278-41A1-8A0C-363648FC6BA9}" destId="{FF392D3E-CD2E-4D48-AA50-A7662076F2ED}" srcOrd="0" destOrd="0" parTransId="{6ED3F1A8-AC3A-444C-A176-21530BEF791C}" sibTransId="{569EB5C1-5E87-498A-B58B-C24656757057}"/>
    <dgm:cxn modelId="{8932349D-74D8-4E09-A840-8028F06CDD6E}" type="presParOf" srcId="{56B25268-782E-42DB-BED7-917020B5E81F}" destId="{514B5A74-A269-417E-BB5E-79E83ED1C87D}" srcOrd="0" destOrd="0" presId="urn:microsoft.com/office/officeart/2008/layout/LinedList"/>
    <dgm:cxn modelId="{8AACF02F-8E7F-459F-8DB9-869ECB4FEC6A}" type="presParOf" srcId="{56B25268-782E-42DB-BED7-917020B5E81F}" destId="{BC31CB15-4235-4085-AC9E-28EBFB7BE574}" srcOrd="1" destOrd="0" presId="urn:microsoft.com/office/officeart/2008/layout/LinedList"/>
    <dgm:cxn modelId="{50DDF5DB-BDB5-48D8-AE66-AC68210637B4}" type="presParOf" srcId="{BC31CB15-4235-4085-AC9E-28EBFB7BE574}" destId="{E72F068A-8696-43F1-840E-B0CF369DB07B}" srcOrd="0" destOrd="0" presId="urn:microsoft.com/office/officeart/2008/layout/LinedList"/>
    <dgm:cxn modelId="{22D4284C-F514-46D5-99E3-29744D8FC0AE}" type="presParOf" srcId="{BC31CB15-4235-4085-AC9E-28EBFB7BE574}" destId="{9882D9B0-6A71-4036-AC7A-55B7A740CC2C}" srcOrd="1" destOrd="0" presId="urn:microsoft.com/office/officeart/2008/layout/LinedList"/>
    <dgm:cxn modelId="{D0AD9EB8-52B2-45AB-8CED-D91C1439C122}" type="presParOf" srcId="{56B25268-782E-42DB-BED7-917020B5E81F}" destId="{D5FA7888-03F2-49DD-B6B3-A90984CB0D2E}" srcOrd="2" destOrd="0" presId="urn:microsoft.com/office/officeart/2008/layout/LinedList"/>
    <dgm:cxn modelId="{C6FE7B72-2825-4052-BC2D-F1BC455C29F9}" type="presParOf" srcId="{56B25268-782E-42DB-BED7-917020B5E81F}" destId="{13E20DC0-A382-4003-9AE4-5282B831E6EC}" srcOrd="3" destOrd="0" presId="urn:microsoft.com/office/officeart/2008/layout/LinedList"/>
    <dgm:cxn modelId="{93598258-E8F6-4EE0-8AC4-6A8AFEF2F8B9}" type="presParOf" srcId="{13E20DC0-A382-4003-9AE4-5282B831E6EC}" destId="{769A0118-052D-404F-94EE-125FC4794938}" srcOrd="0" destOrd="0" presId="urn:microsoft.com/office/officeart/2008/layout/LinedList"/>
    <dgm:cxn modelId="{DFA8735D-1520-4644-825D-3D7C28C24C46}" type="presParOf" srcId="{13E20DC0-A382-4003-9AE4-5282B831E6EC}" destId="{F44DC3F6-6AFB-4328-BC16-0B6B225CDE6D}" srcOrd="1" destOrd="0" presId="urn:microsoft.com/office/officeart/2008/layout/LinedList"/>
    <dgm:cxn modelId="{53F329B1-FDD5-4D8F-965D-4BDA37FF5C20}" type="presParOf" srcId="{56B25268-782E-42DB-BED7-917020B5E81F}" destId="{17F64221-4A2F-49BE-9599-E70EE5445C55}" srcOrd="4" destOrd="0" presId="urn:microsoft.com/office/officeart/2008/layout/LinedList"/>
    <dgm:cxn modelId="{F1866CC8-D9E8-468E-BE41-2365DC93A600}" type="presParOf" srcId="{56B25268-782E-42DB-BED7-917020B5E81F}" destId="{65FEC1FE-8A7D-4034-8897-1EA3E27D2099}" srcOrd="5" destOrd="0" presId="urn:microsoft.com/office/officeart/2008/layout/LinedList"/>
    <dgm:cxn modelId="{6CEA40E7-16CF-4FE4-9E2B-76770B98744E}" type="presParOf" srcId="{65FEC1FE-8A7D-4034-8897-1EA3E27D2099}" destId="{D8186125-3BBF-4315-A8C3-0BAB1E734DA5}" srcOrd="0" destOrd="0" presId="urn:microsoft.com/office/officeart/2008/layout/LinedList"/>
    <dgm:cxn modelId="{2FB4E345-9FF8-4D30-96D2-2F3CBA4B83EE}" type="presParOf" srcId="{65FEC1FE-8A7D-4034-8897-1EA3E27D2099}" destId="{7F1190D6-6BE6-47B6-B73C-1E0C2FF038DE}" srcOrd="1" destOrd="0" presId="urn:microsoft.com/office/officeart/2008/layout/LinedList"/>
    <dgm:cxn modelId="{C007AAB1-7878-4C13-B1B2-880311ED7FE5}" type="presParOf" srcId="{56B25268-782E-42DB-BED7-917020B5E81F}" destId="{6FEF6F8C-AC65-47FD-9F29-34EB87411607}" srcOrd="6" destOrd="0" presId="urn:microsoft.com/office/officeart/2008/layout/LinedList"/>
    <dgm:cxn modelId="{383BA8B2-FDB9-4ABE-9098-3B854AA37F49}" type="presParOf" srcId="{56B25268-782E-42DB-BED7-917020B5E81F}" destId="{C351D1F4-3806-4E65-8740-EEFF4FD17264}" srcOrd="7" destOrd="0" presId="urn:microsoft.com/office/officeart/2008/layout/LinedList"/>
    <dgm:cxn modelId="{5649E79B-DFD3-4990-8145-F6E76AF6DEF8}" type="presParOf" srcId="{C351D1F4-3806-4E65-8740-EEFF4FD17264}" destId="{9A67AAF8-34C0-4797-8114-F86009974576}" srcOrd="0" destOrd="0" presId="urn:microsoft.com/office/officeart/2008/layout/LinedList"/>
    <dgm:cxn modelId="{AC5463A9-0787-4309-9DCF-F7F3E8EC32BE}" type="presParOf" srcId="{C351D1F4-3806-4E65-8740-EEFF4FD17264}" destId="{6ABE1F73-BCE0-490A-8C66-5F2DDC99C052}" srcOrd="1" destOrd="0" presId="urn:microsoft.com/office/officeart/2008/layout/LinedList"/>
    <dgm:cxn modelId="{9CB088A4-4F61-4A87-8018-B0AE38A75E4D}" type="presParOf" srcId="{56B25268-782E-42DB-BED7-917020B5E81F}" destId="{E43637F6-CBAB-4AAB-92A7-67BA727C05A3}" srcOrd="8" destOrd="0" presId="urn:microsoft.com/office/officeart/2008/layout/LinedList"/>
    <dgm:cxn modelId="{51867F22-DA83-4732-94A0-3BC0D855D78A}" type="presParOf" srcId="{56B25268-782E-42DB-BED7-917020B5E81F}" destId="{33A1CE55-71AE-45A3-8335-C47257ADC1C9}" srcOrd="9" destOrd="0" presId="urn:microsoft.com/office/officeart/2008/layout/LinedList"/>
    <dgm:cxn modelId="{61173E24-3234-480A-A88D-AF268A16D207}" type="presParOf" srcId="{33A1CE55-71AE-45A3-8335-C47257ADC1C9}" destId="{F281DA6D-CE02-4DED-AB6C-4CCF23ACE250}" srcOrd="0" destOrd="0" presId="urn:microsoft.com/office/officeart/2008/layout/LinedList"/>
    <dgm:cxn modelId="{FD16663E-1CA4-426E-B2C9-3191B7EEB97A}" type="presParOf" srcId="{33A1CE55-71AE-45A3-8335-C47257ADC1C9}" destId="{E8EC4086-3FCC-4E43-B278-871B3DAC8876}" srcOrd="1" destOrd="0" presId="urn:microsoft.com/office/officeart/2008/layout/LinedList"/>
    <dgm:cxn modelId="{E11D01FE-7178-479B-A7DC-3D22D59E8BE4}" type="presParOf" srcId="{56B25268-782E-42DB-BED7-917020B5E81F}" destId="{7D6A4B1A-BD52-462C-862E-76CDF38A2CDC}" srcOrd="10" destOrd="0" presId="urn:microsoft.com/office/officeart/2008/layout/LinedList"/>
    <dgm:cxn modelId="{0476C1AE-208B-4D59-90EC-7A37ECEFFD90}" type="presParOf" srcId="{56B25268-782E-42DB-BED7-917020B5E81F}" destId="{15AAA406-5A5A-4951-B420-DF8856173D44}" srcOrd="11" destOrd="0" presId="urn:microsoft.com/office/officeart/2008/layout/LinedList"/>
    <dgm:cxn modelId="{DBCF9D7B-511E-4964-B2AE-DC0AE94CEAB8}" type="presParOf" srcId="{15AAA406-5A5A-4951-B420-DF8856173D44}" destId="{BFCDBBD9-31A3-4E0E-AE9D-956BBBBA10D7}" srcOrd="0" destOrd="0" presId="urn:microsoft.com/office/officeart/2008/layout/LinedList"/>
    <dgm:cxn modelId="{AC6813F8-EF81-48DC-8F9C-1F4E8A84167C}" type="presParOf" srcId="{15AAA406-5A5A-4951-B420-DF8856173D44}" destId="{AA9F180F-6468-4711-B9E6-84A8BF1B44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5A902-7389-4A07-A34D-121C39D5C51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Investigates</a:t>
          </a:r>
        </a:p>
      </dsp:txBody>
      <dsp:txXfrm>
        <a:off x="0" y="39687"/>
        <a:ext cx="3286125" cy="1971675"/>
      </dsp:txXfrm>
    </dsp:sp>
    <dsp:sp modelId="{C5090755-0EC8-48FD-A1FB-E688EABA92D2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Mediates</a:t>
          </a:r>
        </a:p>
      </dsp:txBody>
      <dsp:txXfrm>
        <a:off x="3614737" y="39687"/>
        <a:ext cx="3286125" cy="1971675"/>
      </dsp:txXfrm>
    </dsp:sp>
    <dsp:sp modelId="{5F44DCB1-3ACA-4195-8CD4-55D9DA39D137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Litigates</a:t>
          </a:r>
        </a:p>
      </dsp:txBody>
      <dsp:txXfrm>
        <a:off x="7229475" y="39687"/>
        <a:ext cx="3286125" cy="1971675"/>
      </dsp:txXfrm>
    </dsp:sp>
    <dsp:sp modelId="{6C3BE7E8-F9C3-4C31-8DE9-8AA2FAA5BAF4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Outreach and Technical Assistance</a:t>
          </a:r>
        </a:p>
      </dsp:txBody>
      <dsp:txXfrm>
        <a:off x="1807368" y="2339975"/>
        <a:ext cx="3286125" cy="1971675"/>
      </dsp:txXfrm>
    </dsp:sp>
    <dsp:sp modelId="{4999E36F-532F-4B96-AD23-41DCBEEC01BB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Reports Results to Congress/President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Congressional Budget Justification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Annual Financial Report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Annual Performance Report</a:t>
          </a:r>
        </a:p>
      </dsp:txBody>
      <dsp:txXfrm>
        <a:off x="5422106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B5A74-A269-417E-BB5E-79E83ED1C87D}">
      <dsp:nvSpPr>
        <dsp:cNvPr id="0" name=""/>
        <dsp:cNvSpPr/>
      </dsp:nvSpPr>
      <dsp:spPr>
        <a:xfrm>
          <a:off x="0" y="2700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F068A-8696-43F1-840E-B0CF369DB07B}">
      <dsp:nvSpPr>
        <dsp:cNvPr id="0" name=""/>
        <dsp:cNvSpPr/>
      </dsp:nvSpPr>
      <dsp:spPr>
        <a:xfrm>
          <a:off x="0" y="2700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Small, independent agency (not Cabinet level agency)</a:t>
          </a:r>
        </a:p>
      </dsp:txBody>
      <dsp:txXfrm>
        <a:off x="0" y="2700"/>
        <a:ext cx="6291714" cy="920888"/>
      </dsp:txXfrm>
    </dsp:sp>
    <dsp:sp modelId="{D5FA7888-03F2-49DD-B6B3-A90984CB0D2E}">
      <dsp:nvSpPr>
        <dsp:cNvPr id="0" name=""/>
        <dsp:cNvSpPr/>
      </dsp:nvSpPr>
      <dsp:spPr>
        <a:xfrm>
          <a:off x="0" y="923589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A0118-052D-404F-94EE-125FC4794938}">
      <dsp:nvSpPr>
        <dsp:cNvPr id="0" name=""/>
        <dsp:cNvSpPr/>
      </dsp:nvSpPr>
      <dsp:spPr>
        <a:xfrm>
          <a:off x="0" y="923589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Reports directly to the White House</a:t>
          </a:r>
        </a:p>
      </dsp:txBody>
      <dsp:txXfrm>
        <a:off x="0" y="923589"/>
        <a:ext cx="6291714" cy="920888"/>
      </dsp:txXfrm>
    </dsp:sp>
    <dsp:sp modelId="{17F64221-4A2F-49BE-9599-E70EE5445C55}">
      <dsp:nvSpPr>
        <dsp:cNvPr id="0" name=""/>
        <dsp:cNvSpPr/>
      </dsp:nvSpPr>
      <dsp:spPr>
        <a:xfrm>
          <a:off x="0" y="1844478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86125-3BBF-4315-A8C3-0BAB1E734DA5}">
      <dsp:nvSpPr>
        <dsp:cNvPr id="0" name=""/>
        <dsp:cNvSpPr/>
      </dsp:nvSpPr>
      <dsp:spPr>
        <a:xfrm>
          <a:off x="0" y="1844478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More work than money—always</a:t>
          </a:r>
        </a:p>
      </dsp:txBody>
      <dsp:txXfrm>
        <a:off x="0" y="1844478"/>
        <a:ext cx="6291714" cy="920888"/>
      </dsp:txXfrm>
    </dsp:sp>
    <dsp:sp modelId="{6FEF6F8C-AC65-47FD-9F29-34EB87411607}">
      <dsp:nvSpPr>
        <dsp:cNvPr id="0" name=""/>
        <dsp:cNvSpPr/>
      </dsp:nvSpPr>
      <dsp:spPr>
        <a:xfrm>
          <a:off x="0" y="2765367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67AAF8-34C0-4797-8114-F86009974576}">
      <dsp:nvSpPr>
        <dsp:cNvPr id="0" name=""/>
        <dsp:cNvSpPr/>
      </dsp:nvSpPr>
      <dsp:spPr>
        <a:xfrm>
          <a:off x="0" y="2765367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Never enough staff to handle all the work</a:t>
          </a:r>
        </a:p>
      </dsp:txBody>
      <dsp:txXfrm>
        <a:off x="0" y="2765367"/>
        <a:ext cx="6291714" cy="920888"/>
      </dsp:txXfrm>
    </dsp:sp>
    <dsp:sp modelId="{E43637F6-CBAB-4AAB-92A7-67BA727C05A3}">
      <dsp:nvSpPr>
        <dsp:cNvPr id="0" name=""/>
        <dsp:cNvSpPr/>
      </dsp:nvSpPr>
      <dsp:spPr>
        <a:xfrm>
          <a:off x="0" y="3686256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1DA6D-CE02-4DED-AB6C-4CCF23ACE250}">
      <dsp:nvSpPr>
        <dsp:cNvPr id="0" name=""/>
        <dsp:cNvSpPr/>
      </dsp:nvSpPr>
      <dsp:spPr>
        <a:xfrm>
          <a:off x="0" y="3686256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Must triage cases—put most focus on most meritorious and </a:t>
          </a:r>
          <a:r>
            <a:rPr lang="en-US" sz="2100" u="sng" kern="1200" dirty="0"/>
            <a:t>current agency priorities</a:t>
          </a:r>
          <a:endParaRPr lang="en-US" sz="2100" kern="1200" dirty="0"/>
        </a:p>
      </dsp:txBody>
      <dsp:txXfrm>
        <a:off x="0" y="3686256"/>
        <a:ext cx="6291714" cy="920888"/>
      </dsp:txXfrm>
    </dsp:sp>
    <dsp:sp modelId="{7D6A4B1A-BD52-462C-862E-76CDF38A2CDC}">
      <dsp:nvSpPr>
        <dsp:cNvPr id="0" name=""/>
        <dsp:cNvSpPr/>
      </dsp:nvSpPr>
      <dsp:spPr>
        <a:xfrm>
          <a:off x="0" y="4607145"/>
          <a:ext cx="629171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CDBBD9-31A3-4E0E-AE9D-956BBBBA10D7}">
      <dsp:nvSpPr>
        <dsp:cNvPr id="0" name=""/>
        <dsp:cNvSpPr/>
      </dsp:nvSpPr>
      <dsp:spPr>
        <a:xfrm>
          <a:off x="0" y="4607145"/>
          <a:ext cx="6291714" cy="920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Public can insist on filing</a:t>
          </a:r>
        </a:p>
      </dsp:txBody>
      <dsp:txXfrm>
        <a:off x="0" y="4607145"/>
        <a:ext cx="6291714" cy="920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59583C-6CD3-4C84-B74E-D1CD1792AEA4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D629F3-6A5C-40F8-8C5F-44F24E8E1A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02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6D9D9-94D6-8FD2-260E-6EB24B316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69B28-D2A5-4984-3865-1FC64C820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0485D-78D8-FFC8-C6EC-333918DDB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11FE4-DE80-10E0-C5B8-188EC80D1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D27FA-A8CD-A51F-47D9-3E293BD4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30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5ED3-3B15-9AAB-E814-CF0B5B19E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E29D8-8DC7-8095-89CA-0672EFDEC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48CB9-5C39-CF1C-B7DD-F4AAA7DE3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1A16E-AD63-E3CA-4ED1-BF87052FC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309D6-3BCA-BFDE-F667-3986DAAF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83597-6398-3AF6-ABD2-4EEEC467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13672-E362-B622-9F10-14A5A1EC0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1D8A0-06D2-BB43-409A-61C340181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F7177-37E2-01C0-7132-261F5CBFF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7887D-A342-76DC-F297-C0F7127C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3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5C36E-754B-1FE8-19D4-694B0FAD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2B105-AABC-27B7-CA04-EE89AE43E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7C159-0387-981D-F1A1-7869B4870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3E015-D206-58E8-92E2-4D3662E8B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44412-F358-6EB7-582D-6777F49DB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49F65-362C-E007-D459-A220FF1C1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4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D53EA-8691-30D2-A24C-3200BBCE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2DBCA-9F22-D0BF-4A2B-6AC11BA97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1D5F7-2DF4-720F-D85B-C71A819BF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C68392-39B2-65E9-2FBD-A7A7CF48A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8E556-0C97-2DCA-7483-0D4F75B2F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24FC2A-A01D-B0E2-E29B-FE140B826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BD0AB5-F9B2-625D-0160-5B575B235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DE7197-7E96-CBB4-BC81-0CAF97E42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17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882B0-C3A8-7232-DE26-C1D170C6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47A0E8-EF56-81B1-8E50-F0965F4BE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4BFA90-91DD-581D-ECBB-E0BC4DCE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57F85-C208-5CFC-B885-A18BA6F1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61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A99881-E196-54F2-7875-48E4B48ED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935ECB-6EDA-5EE2-DE85-D87ACFA91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67454-4503-7301-B993-0DDD8BA5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39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80F7-77B7-4032-9811-33A409D9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181F1-5743-A9E9-781F-112236F33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8A3BC-DEF4-BD81-02C3-F2883CAE4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387E04-B1AE-07D8-C5E5-D6D8117CA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D90B4-61DB-F149-460C-C32E3F361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01872-FF6B-0004-B4A9-55831A36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37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F932F-CF2F-E3C2-7D66-713DFDFE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1780FC-BD14-9CB4-6A60-B651E8989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6CFBD-640A-9C87-D7A8-3810A4EB1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D0A59-AD21-CC3E-A609-4F9EA4C5F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124C7-0059-7972-B7ED-022207A77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CBE8C1-E3ED-7CB3-329D-1B8F88CF2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55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529E5-ADB7-13F9-D6BD-49BA1EB79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CF345-14F1-D151-5D4A-1D1746434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27D45-E2E5-974B-DAC9-AEA846776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AA995-CA4A-EAAE-90FB-115046B8B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30C02-70DC-7A7A-2445-3D1A9CDB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6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1C6F8E-F86F-6A2E-AF76-8899CFA256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6272FB-11ED-B090-79E0-8874094F9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BC91-9E64-DC97-26E8-4D8FB0A18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5E127-09DF-2592-B1C0-F19AEB514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72677-835E-0720-6948-2B49808FE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1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D3D799-AB98-C3DC-FF57-C8752469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48D0A-4C48-ABF6-DCC3-BB30A4869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1F319-A978-4B28-2A32-7715CDFC6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23D809-E4EB-4DDB-8372-17C7A051AF68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0DBE3-D7B5-22C8-5FF4-9E98DCF25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49F1D-6014-9E8A-F901-11F9B75ED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BB7060-82C3-43A9-9E8F-6189730F9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9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98845&amp;picture=scales-of-justic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ngall.com/check-mark-png/download/6387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ngall.com/check-mark-png/download/6387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Magnifying_glasse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ngall.com/check-mark-png/download/6387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question-mark-why-question-1829459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ngall.com/check-mark-png/download/6387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203501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207148/premium-photo-image-adolescent-adorable-balloon" TargetMode="External"/><Relationship Id="rId2" Type="http://schemas.openxmlformats.org/officeDocument/2006/relationships/image" Target="../media/image11.1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ewhoami.wordpress.com/2015/12/30/stop-complaining-and-start-fixing-one-liner-wednesday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Relationship Id="rId9" Type="http://schemas.openxmlformats.org/officeDocument/2006/relationships/image" Target="../media/image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fr/architecture-fr/batiments/moderne-fenetre-reflexion-ville-architecture-centre-ville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xine_kr/9252031178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hyperlink" Target="https://www.flickr.com/photos/cogdog/7266250916/" TargetMode="External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157657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avisvanguard.org/2023/07/sacramento-district-attorney-doesnt-want-to-criminalize-unhoused-but-begs-city-to-enforce-homeless-laws-to-protect-da-employees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hyperlink" Target="https://pxhere.com/en/photo/159011" TargetMode="External"/><Relationship Id="rId4" Type="http://schemas.openxmlformats.org/officeDocument/2006/relationships/image" Target="../media/image2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479428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hyperlink" Target="https://www.flickr.com/photos/spendadaytouring/3524506166" TargetMode="External"/><Relationship Id="rId4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solutionist/48227526067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hyperlink" Target="https://www.flickr.com/photos/lumaxart/2137737248/" TargetMode="External"/><Relationship Id="rId4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domainpictures.net/view-image.php?image=54443&amp;picture=pollice-in-su&amp;jazyk=it" TargetMode="External"/><Relationship Id="rId3" Type="http://schemas.openxmlformats.org/officeDocument/2006/relationships/hyperlink" Target="https://www.picpedia.org/chalkboard/t/thank-you.html" TargetMode="External"/><Relationship Id="rId7" Type="http://schemas.openxmlformats.org/officeDocument/2006/relationships/image" Target="../media/image37.jpg"/><Relationship Id="rId12" Type="http://schemas.openxmlformats.org/officeDocument/2006/relationships/image" Target="../media/image3.sv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publicdomainpictures.net/en/view-image.php?image=268958&amp;picture=little-girl-thumbs-up" TargetMode="External"/><Relationship Id="rId11" Type="http://schemas.openxmlformats.org/officeDocument/2006/relationships/hyperlink" Target="https://publicdomainpictures.net/view-image.php?image=2695&amp;picture=whos-a-pretty-boy-them&amp;large=1" TargetMode="External"/><Relationship Id="rId5" Type="http://schemas.openxmlformats.org/officeDocument/2006/relationships/image" Target="../media/image36.jpg"/><Relationship Id="rId10" Type="http://schemas.openxmlformats.org/officeDocument/2006/relationships/image" Target="../media/image39.jpg"/><Relationship Id="rId4" Type="http://schemas.openxmlformats.org/officeDocument/2006/relationships/image" Target="../media/image35.jpg"/><Relationship Id="rId9" Type="http://schemas.openxmlformats.org/officeDocument/2006/relationships/image" Target="../media/image3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ctm.works-hi.co.jp/peoplelabo/addedvalue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check-mark-png/download/63874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mailto:mabrie@eeoservices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AB665-74B0-01D1-C385-0A4F5DA312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Law Endures. Priorities Shift. Leadership Decides.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714B6-96CE-ACA1-D75B-20EE6A157E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6" descr="Mabrie EEO Services Logo">
            <a:extLst>
              <a:ext uri="{FF2B5EF4-FFF2-40B4-BE49-F238E27FC236}">
                <a16:creationId xmlns:a16="http://schemas.microsoft.com/office/drawing/2014/main" id="{6E29D371-2FBB-6C9C-B056-2D0B7492F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37760" y="3602038"/>
            <a:ext cx="2574924" cy="257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9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708FAB-3898-47A9-B05A-AB9ECBD9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8F542-DD2C-976A-C122-98A1E84C2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8" y="457201"/>
            <a:ext cx="10117810" cy="1150470"/>
          </a:xfrm>
        </p:spPr>
        <p:txBody>
          <a:bodyPr anchor="b">
            <a:normAutofit/>
          </a:bodyPr>
          <a:lstStyle/>
          <a:p>
            <a:r>
              <a:rPr lang="en-US" sz="4000"/>
              <a:t>Laws Enforced by the EEOC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5B6F-64B5-B8F3-FFA5-DA3AB75E8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286" y="1980775"/>
            <a:ext cx="6001836" cy="3632824"/>
          </a:xfrm>
        </p:spPr>
        <p:txBody>
          <a:bodyPr anchor="t">
            <a:normAutofit/>
          </a:bodyPr>
          <a:lstStyle/>
          <a:p>
            <a:r>
              <a:rPr lang="en-US" sz="2000" dirty="0"/>
              <a:t>Title VII of the Civil Rights Act—(race, color, national origin, religion, sex)</a:t>
            </a:r>
          </a:p>
          <a:p>
            <a:r>
              <a:rPr lang="en-US" sz="2000" dirty="0"/>
              <a:t>Age Discrimination in Employment Act—(age 40+)</a:t>
            </a:r>
          </a:p>
          <a:p>
            <a:r>
              <a:rPr lang="en-US" sz="2000" dirty="0"/>
              <a:t>Equal Pay Act (unequal wages based on sex)</a:t>
            </a:r>
          </a:p>
          <a:p>
            <a:r>
              <a:rPr lang="en-US" sz="2000" dirty="0"/>
              <a:t>Americans with Disabilities Act</a:t>
            </a:r>
          </a:p>
          <a:p>
            <a:r>
              <a:rPr lang="en-US" sz="2000" dirty="0"/>
              <a:t>Genetic Information Nondiscrimination Act</a:t>
            </a:r>
          </a:p>
          <a:p>
            <a:r>
              <a:rPr lang="en-US" sz="2000" dirty="0"/>
              <a:t>Pregnant Workers Fairness Act—accommodation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Retaliation</a:t>
            </a:r>
            <a:r>
              <a:rPr lang="en-US" sz="2000" dirty="0"/>
              <a:t>—is included in all the laws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A5C1D3-423C-63F1-3394-D08A84194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903" r="22279"/>
          <a:stretch>
            <a:fillRect/>
          </a:stretch>
        </p:blipFill>
        <p:spPr>
          <a:xfrm>
            <a:off x="7646838" y="1980775"/>
            <a:ext cx="3748858" cy="36328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438CA0-CB4D-4C94-8C39-9C7FC9BB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2C05E3-84E7-4957-95EF-B471CBF7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4076698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1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BE94-C3F0-D1EB-B6C8-6EC13D5B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Message #1—Do not violate the actual laws.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BD74B-9085-4CC2-EC65-967243E0E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Supreme Court Decisions and federal laws dating back decades are still good law on the books, have not been overturned to date.</a:t>
            </a:r>
          </a:p>
        </p:txBody>
      </p:sp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6FBB3DDF-A823-B811-16F6-D8D2DD5450F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569F39-02C4-B505-26D7-0C0275AE1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38857" y="654435"/>
            <a:ext cx="1714286" cy="1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 of boxes that include the words-investigates, mediates, litigates, outeach and technical assistance and reports results to congress and the president.">
            <a:extLst>
              <a:ext uri="{FF2B5EF4-FFF2-40B4-BE49-F238E27FC236}">
                <a16:creationId xmlns:a16="http://schemas.microsoft.com/office/drawing/2014/main" id="{96198FEC-4C50-402D-ED96-A3CEB9B092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1756" b="397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0B9B3-F0C7-84A8-CAC4-CF3C78D1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What EEOC Does</a:t>
            </a:r>
          </a:p>
        </p:txBody>
      </p:sp>
      <p:graphicFrame>
        <p:nvGraphicFramePr>
          <p:cNvPr id="5" name="Content Placeholder 2" descr="boxes that have &#10;investigates, mediates, litigates, outreach and technical assistance and reports to congress and president.&#10;">
            <a:extLst>
              <a:ext uri="{FF2B5EF4-FFF2-40B4-BE49-F238E27FC236}">
                <a16:creationId xmlns:a16="http://schemas.microsoft.com/office/drawing/2014/main" id="{0B59E0EF-C8F3-3FA1-B0DB-D5340C02A8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2240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609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42718F-A278-C1C6-42B7-2FF498DD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EEOC Truths</a:t>
            </a:r>
          </a:p>
        </p:txBody>
      </p:sp>
      <p:graphicFrame>
        <p:nvGraphicFramePr>
          <p:cNvPr id="5" name="Content Placeholder 2" descr="Small, independent agency (not Cabinet level agency)&#10;Reports directly to the White House&#10;More work than money—always&#10;Never enough staff to handle all the work&#10;Must triage cases—put most focus on most meritorious and current agency priorities&#10;Public can insist on filing&#10; &#10;&#10;">
            <a:extLst>
              <a:ext uri="{FF2B5EF4-FFF2-40B4-BE49-F238E27FC236}">
                <a16:creationId xmlns:a16="http://schemas.microsoft.com/office/drawing/2014/main" id="{1F253865-C389-2E4A-5647-1969380ED1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463431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150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B6FC-B796-C9A6-A757-E94F90065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10BB1-A772-6F8D-75E5-7025A49DE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Change with Administrations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Enforcement Plans—notify what the agency wants to focus on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Some things remain priorities while others do not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41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F965-866E-69EC-57B7-11EDADD57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Message #2—The more things change, the more they stay the same.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C77A9-5294-6A67-4654-50D63EEF4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8E114616-BA07-9222-4EFF-D7E4671561C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B66389-B381-3EC3-CB01-F53CE2A8C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38857" y="339641"/>
            <a:ext cx="1714286" cy="1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6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B03-B993-B983-FC73-C0DDE9779C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EEOC Explore Tool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DE9F2-4767-11C2-528C-8002C8CF6E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Enforcement and Litigation Statistics Link at www.eeoc.gov</a:t>
            </a:r>
          </a:p>
        </p:txBody>
      </p:sp>
    </p:spTree>
    <p:extLst>
      <p:ext uri="{BB962C8B-B14F-4D97-AF65-F5344CB8AC3E}">
        <p14:creationId xmlns:p14="http://schemas.microsoft.com/office/powerpoint/2010/main" val="206421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Charge Receipts  Vertical Bar Chart for Title VII Race-Based vs Total Charges">
            <a:extLst>
              <a:ext uri="{FF2B5EF4-FFF2-40B4-BE49-F238E27FC236}">
                <a16:creationId xmlns:a16="http://schemas.microsoft.com/office/drawing/2014/main" id="{DEC3454B-ED07-4BD5-8AF7-58210702E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5" y="0"/>
            <a:ext cx="11572407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35DA7A-E046-5669-B333-699C310E4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207368"/>
            <a:ext cx="4343400" cy="650631"/>
          </a:xfrm>
        </p:spPr>
        <p:txBody>
          <a:bodyPr>
            <a:normAutofit fontScale="90000"/>
          </a:bodyPr>
          <a:lstStyle/>
          <a:p>
            <a:r>
              <a:rPr lang="en-US" dirty="0"/>
              <a:t>Explore Race Chart</a:t>
            </a:r>
          </a:p>
        </p:txBody>
      </p:sp>
    </p:spTree>
    <p:extLst>
      <p:ext uri="{BB962C8B-B14F-4D97-AF65-F5344CB8AC3E}">
        <p14:creationId xmlns:p14="http://schemas.microsoft.com/office/powerpoint/2010/main" val="153865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E85B99-1197-0739-6962-EE01E9CDC5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290631"/>
            <a:ext cx="3921369" cy="790271"/>
          </a:xfrm>
        </p:spPr>
        <p:txBody>
          <a:bodyPr>
            <a:normAutofit/>
          </a:bodyPr>
          <a:lstStyle/>
          <a:p>
            <a:r>
              <a:rPr lang="en-US" sz="3200" dirty="0"/>
              <a:t>Charge Receipts</a:t>
            </a:r>
          </a:p>
        </p:txBody>
      </p:sp>
      <p:graphicFrame>
        <p:nvGraphicFramePr>
          <p:cNvPr id="2" name="Chart 1" descr="horizontal bar chart of total EEOC receipts for each type of discrimination&#10;">
            <a:extLst>
              <a:ext uri="{FF2B5EF4-FFF2-40B4-BE49-F238E27FC236}">
                <a16:creationId xmlns:a16="http://schemas.microsoft.com/office/drawing/2014/main" id="{9A4D98FA-1F90-BBA3-61FB-E654934CD1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7096844"/>
              </p:ext>
            </p:extLst>
          </p:nvPr>
        </p:nvGraphicFramePr>
        <p:xfrm>
          <a:off x="269824" y="330506"/>
          <a:ext cx="11392524" cy="596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322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Charge Resolutions-vertical bar chart">
            <a:extLst>
              <a:ext uri="{FF2B5EF4-FFF2-40B4-BE49-F238E27FC236}">
                <a16:creationId xmlns:a16="http://schemas.microsoft.com/office/drawing/2014/main" id="{C6DBF7A8-5EAE-4B9A-A901-B16DCE863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5" y="0"/>
            <a:ext cx="11512445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32CEC62-7859-7C4E-46DB-AC9430128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938" y="6126407"/>
            <a:ext cx="2516522" cy="731593"/>
          </a:xfrm>
        </p:spPr>
        <p:txBody>
          <a:bodyPr>
            <a:normAutofit/>
          </a:bodyPr>
          <a:lstStyle/>
          <a:p>
            <a:r>
              <a:rPr lang="en-US" sz="2400" dirty="0"/>
              <a:t>Resolutions</a:t>
            </a:r>
          </a:p>
        </p:txBody>
      </p:sp>
    </p:spTree>
    <p:extLst>
      <p:ext uri="{BB962C8B-B14F-4D97-AF65-F5344CB8AC3E}">
        <p14:creationId xmlns:p14="http://schemas.microsoft.com/office/powerpoint/2010/main" val="229944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03517F-6567-4C33-B582-A79D3E445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Priorities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Yesterday and Today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FB36A2-FF8F-1AEC-2684-CE06DB014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Broad Impact/Limited Resources</a:t>
            </a:r>
          </a:p>
          <a:p>
            <a:r>
              <a:rPr lang="en-US" dirty="0"/>
              <a:t>Commitment to Outreach</a:t>
            </a:r>
          </a:p>
          <a:p>
            <a:r>
              <a:rPr lang="en-US" dirty="0"/>
              <a:t>One EEOC-integrated efforts</a:t>
            </a:r>
          </a:p>
          <a:p>
            <a:r>
              <a:rPr lang="en-US" dirty="0"/>
              <a:t>Vulnerable worker protection</a:t>
            </a:r>
          </a:p>
          <a:p>
            <a:r>
              <a:rPr lang="en-US" dirty="0"/>
              <a:t>Retaliation aggressive enforcement</a:t>
            </a:r>
          </a:p>
          <a:p>
            <a:r>
              <a:rPr lang="en-US" dirty="0"/>
              <a:t>Systemic Harassment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9171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A866F0E-F54B-4BF5-8A88-7D97BD45F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29EC50-E910-4AE2-9EEA-604A81EF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2D7B23-0208-9267-8106-BAD00AF5E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Other Current Priorities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19015-563A-0DCC-66C4-65C57D84A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3625"/>
            <a:ext cx="5105399" cy="4163337"/>
          </a:xfrm>
        </p:spPr>
        <p:txBody>
          <a:bodyPr>
            <a:normAutofit/>
          </a:bodyPr>
          <a:lstStyle/>
          <a:p>
            <a:r>
              <a:rPr lang="en-US" sz="3200" dirty="0"/>
              <a:t>Religion Discrimination (accommodation)</a:t>
            </a:r>
          </a:p>
          <a:p>
            <a:r>
              <a:rPr lang="en-US" sz="3200" dirty="0"/>
              <a:t>Anti-American Discrimination</a:t>
            </a:r>
          </a:p>
          <a:p>
            <a:r>
              <a:rPr lang="en-US" sz="3200" dirty="0"/>
              <a:t>No Disparate Impact Investigations</a:t>
            </a:r>
          </a:p>
          <a:p>
            <a:r>
              <a:rPr lang="en-US" sz="3200" dirty="0"/>
              <a:t>No Gender Identity Cases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5FFA2-F264-FD34-7FA4-A9BEA5421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43538" y="3101919"/>
            <a:ext cx="2775284" cy="20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CF67-7545-1F28-20CF-C7573B09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and Priorities—Today—No DEI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75D04-5DC2-E18C-457C-2054855E2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dirty="0"/>
              <a:t>Diversity, Equity and Inclusion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22C0B-B377-7609-4586-403D85409A9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952836"/>
          </a:xfrm>
        </p:spPr>
        <p:txBody>
          <a:bodyPr>
            <a:normAutofit fontScale="62500" lnSpcReduction="20000"/>
          </a:bodyPr>
          <a:lstStyle/>
          <a:p>
            <a:r>
              <a:rPr lang="en-US" sz="3600" dirty="0"/>
              <a:t>DEI is not a law</a:t>
            </a:r>
          </a:p>
          <a:p>
            <a:r>
              <a:rPr lang="en-US" sz="3600" dirty="0"/>
              <a:t>DEI—Title VII does not have a definition of DEI</a:t>
            </a:r>
          </a:p>
          <a:p>
            <a:r>
              <a:rPr lang="en-US" sz="3600" dirty="0"/>
              <a:t>DEI guidance from EEOC says what the laws say—do not make employment decisions </a:t>
            </a:r>
            <a:r>
              <a:rPr lang="en-US" sz="3600" dirty="0">
                <a:solidFill>
                  <a:srgbClr val="FF0000"/>
                </a:solidFill>
              </a:rPr>
              <a:t>motivated by protected characteristics.</a:t>
            </a:r>
          </a:p>
          <a:p>
            <a:r>
              <a:rPr lang="en-US" sz="3600" dirty="0"/>
              <a:t>Started over 15 years ago as D&amp;I</a:t>
            </a:r>
          </a:p>
          <a:p>
            <a:r>
              <a:rPr lang="en-US" sz="3600" dirty="0">
                <a:solidFill>
                  <a:srgbClr val="FF0000"/>
                </a:solidFill>
              </a:rPr>
              <a:t>Never included “exclusion”</a:t>
            </a:r>
          </a:p>
          <a:p>
            <a:r>
              <a:rPr lang="en-US" sz="3600" dirty="0">
                <a:solidFill>
                  <a:srgbClr val="FF0000"/>
                </a:solidFill>
              </a:rPr>
              <a:t>EEO laws make “exclusion” based on the various types of discrimination—unlawful</a:t>
            </a:r>
          </a:p>
          <a:p>
            <a:r>
              <a:rPr lang="en-US" sz="3600" dirty="0"/>
              <a:t>took on a meaning of “for people of color” or “for marginalized people”----maybe to the exclusion of other people</a:t>
            </a:r>
          </a:p>
          <a:p>
            <a:r>
              <a:rPr lang="en-US" sz="3600" dirty="0"/>
              <a:t>NEP-mentions recruitment/hiring/training opportunities etc. specifically targeted for certain groups as problematic</a:t>
            </a:r>
          </a:p>
          <a:p>
            <a:r>
              <a:rPr lang="en-US" sz="3600" dirty="0"/>
              <a:t>NEP also says that things required that have specifically to do with “diversity” quotas/metrics as problematic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89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56BF-8036-2797-BA04-B335B3A2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Message #3—Do not panic.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B5D8A-264C-A8A6-24D4-F13576EE9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Don’t over-react; Don’t under-react</a:t>
            </a:r>
          </a:p>
          <a:p>
            <a:pPr algn="ctr"/>
            <a:r>
              <a:rPr lang="en-US" dirty="0"/>
              <a:t>Companies are erasing all efforts, or they are not and just hoping for the best.</a:t>
            </a:r>
          </a:p>
          <a:p>
            <a:pPr algn="ctr"/>
            <a:endParaRPr lang="en-US" dirty="0"/>
          </a:p>
        </p:txBody>
      </p:sp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F85AEF2A-60BB-29EA-7678-D8E0A53DEB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9DB779-0DFA-D0C9-0DDB-4589C57A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38857" y="654435"/>
            <a:ext cx="1714286" cy="1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7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325DC-B4FF-9F44-832A-2A1E5E3BD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560F7-228D-2920-058A-C431FEDCD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Why did you engage in </a:t>
            </a:r>
            <a:r>
              <a:rPr lang="en-US" b="1" dirty="0"/>
              <a:t>efforts to be inclusive </a:t>
            </a:r>
            <a:r>
              <a:rPr lang="en-US" dirty="0"/>
              <a:t>in the first place?  Was it only because the government wanted you to?</a:t>
            </a:r>
          </a:p>
          <a:p>
            <a:endParaRPr lang="en-US" dirty="0"/>
          </a:p>
          <a:p>
            <a:r>
              <a:rPr lang="en-US" dirty="0"/>
              <a:t>Has there been value added for your business? (variety of opinions, skills, expertise, good morale, low turnover, good reputation, etc.)</a:t>
            </a:r>
          </a:p>
          <a:p>
            <a:endParaRPr lang="en-US" dirty="0"/>
          </a:p>
          <a:p>
            <a:r>
              <a:rPr lang="en-US" dirty="0"/>
              <a:t>Exclusion is the problem, not inclusion.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03862-B563-367D-0E3F-1507430AC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33098" y="260463"/>
            <a:ext cx="2029460" cy="15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9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234F-FEDE-E629-B10E-78B7CD1E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Message #4—Lead regardless of changing political climates.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01CB6-F09E-36A5-91D7-166D7F120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Be strategic, calculated and forward-thinking </a:t>
            </a:r>
            <a:r>
              <a:rPr lang="en-US" dirty="0">
                <a:solidFill>
                  <a:srgbClr val="FF0000"/>
                </a:solidFill>
              </a:rPr>
              <a:t>for business reasons</a:t>
            </a:r>
            <a:r>
              <a:rPr lang="en-US" dirty="0"/>
              <a:t>, not political ones.</a:t>
            </a:r>
          </a:p>
        </p:txBody>
      </p:sp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3EDD61CE-503A-AA6E-B8F1-624276D910C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04AC0C-7E78-F633-6084-D49ED5A82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38857" y="654435"/>
            <a:ext cx="1714286" cy="1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1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98FE0E0-D95D-46EF-A375-475D4DB0E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DED3C2-14B2-6931-06F4-26F5C8BAB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6894575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/>
              <a:t>The Pendulum Swings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AC7B4-9278-8854-F970-B50DBB72C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636008"/>
            <a:ext cx="6894576" cy="157276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2D82A42F-AEBE-4065-9792-036A904D8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9646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ndfather clock with pendulum">
            <a:extLst>
              <a:ext uri="{FF2B5EF4-FFF2-40B4-BE49-F238E27FC236}">
                <a16:creationId xmlns:a16="http://schemas.microsoft.com/office/drawing/2014/main" id="{4B3E77C8-6A65-4757-EB3C-1BB99E700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923"/>
          <a:stretch>
            <a:fillRect/>
          </a:stretch>
        </p:blipFill>
        <p:spPr>
          <a:xfrm>
            <a:off x="8139803" y="10"/>
            <a:ext cx="4052199" cy="6857990"/>
          </a:xfrm>
          <a:custGeom>
            <a:avLst/>
            <a:gdLst/>
            <a:ahLst/>
            <a:cxnLst/>
            <a:rect l="l" t="t" r="r" b="b"/>
            <a:pathLst>
              <a:path w="4052199" h="6858000">
                <a:moveTo>
                  <a:pt x="25603" y="0"/>
                </a:moveTo>
                <a:lnTo>
                  <a:pt x="4052199" y="0"/>
                </a:lnTo>
                <a:lnTo>
                  <a:pt x="4052199" y="6858000"/>
                </a:lnTo>
                <a:lnTo>
                  <a:pt x="28079" y="6858000"/>
                </a:lnTo>
                <a:lnTo>
                  <a:pt x="37459" y="6497135"/>
                </a:lnTo>
                <a:cubicBezTo>
                  <a:pt x="37586" y="6492050"/>
                  <a:pt x="38603" y="6487092"/>
                  <a:pt x="38603" y="6482007"/>
                </a:cubicBezTo>
                <a:cubicBezTo>
                  <a:pt x="47502" y="6367973"/>
                  <a:pt x="52587" y="6253939"/>
                  <a:pt x="18135" y="6142702"/>
                </a:cubicBezTo>
                <a:cubicBezTo>
                  <a:pt x="15084" y="6132214"/>
                  <a:pt x="13495" y="6121344"/>
                  <a:pt x="13432" y="6110411"/>
                </a:cubicBezTo>
                <a:cubicBezTo>
                  <a:pt x="11690" y="6013324"/>
                  <a:pt x="15936" y="5916236"/>
                  <a:pt x="26145" y="5819669"/>
                </a:cubicBezTo>
                <a:cubicBezTo>
                  <a:pt x="31229" y="5760555"/>
                  <a:pt x="26017" y="5700423"/>
                  <a:pt x="42926" y="5641690"/>
                </a:cubicBezTo>
                <a:cubicBezTo>
                  <a:pt x="50337" y="5612565"/>
                  <a:pt x="54595" y="5582728"/>
                  <a:pt x="55638" y="5552700"/>
                </a:cubicBezTo>
                <a:cubicBezTo>
                  <a:pt x="60087" y="5479983"/>
                  <a:pt x="38603" y="5411588"/>
                  <a:pt x="18263" y="5343066"/>
                </a:cubicBezTo>
                <a:cubicBezTo>
                  <a:pt x="7456" y="5306707"/>
                  <a:pt x="-5384" y="5269459"/>
                  <a:pt x="2372" y="5231320"/>
                </a:cubicBezTo>
                <a:cubicBezTo>
                  <a:pt x="16076" y="5173655"/>
                  <a:pt x="23920" y="5114744"/>
                  <a:pt x="25763" y="5055502"/>
                </a:cubicBezTo>
                <a:cubicBezTo>
                  <a:pt x="25635" y="5012660"/>
                  <a:pt x="15338" y="4970962"/>
                  <a:pt x="18898" y="4928374"/>
                </a:cubicBezTo>
                <a:cubicBezTo>
                  <a:pt x="27073" y="4845715"/>
                  <a:pt x="29157" y="4762561"/>
                  <a:pt x="25127" y="4679584"/>
                </a:cubicBezTo>
                <a:cubicBezTo>
                  <a:pt x="25077" y="4646429"/>
                  <a:pt x="28776" y="4613376"/>
                  <a:pt x="36187" y="4581060"/>
                </a:cubicBezTo>
                <a:cubicBezTo>
                  <a:pt x="45493" y="4524043"/>
                  <a:pt x="47464" y="4466060"/>
                  <a:pt x="42036" y="4408547"/>
                </a:cubicBezTo>
                <a:cubicBezTo>
                  <a:pt x="36060" y="4341932"/>
                  <a:pt x="18263" y="4276334"/>
                  <a:pt x="13685" y="4209719"/>
                </a:cubicBezTo>
                <a:cubicBezTo>
                  <a:pt x="6694" y="4099371"/>
                  <a:pt x="16610" y="3989024"/>
                  <a:pt x="26398" y="3879186"/>
                </a:cubicBezTo>
                <a:cubicBezTo>
                  <a:pt x="34026" y="3808731"/>
                  <a:pt x="36060" y="3737781"/>
                  <a:pt x="32501" y="3667009"/>
                </a:cubicBezTo>
                <a:cubicBezTo>
                  <a:pt x="28051" y="3610818"/>
                  <a:pt x="21059" y="3554755"/>
                  <a:pt x="19788" y="3498437"/>
                </a:cubicBezTo>
                <a:cubicBezTo>
                  <a:pt x="17627" y="3398006"/>
                  <a:pt x="18390" y="3297701"/>
                  <a:pt x="24237" y="3197143"/>
                </a:cubicBezTo>
                <a:cubicBezTo>
                  <a:pt x="27162" y="3146928"/>
                  <a:pt x="32119" y="3096966"/>
                  <a:pt x="34026" y="3046242"/>
                </a:cubicBezTo>
                <a:cubicBezTo>
                  <a:pt x="35933" y="2995518"/>
                  <a:pt x="40001" y="2944413"/>
                  <a:pt x="28433" y="2894578"/>
                </a:cubicBezTo>
                <a:cubicBezTo>
                  <a:pt x="8855" y="2810038"/>
                  <a:pt x="23220" y="2725879"/>
                  <a:pt x="27415" y="2641593"/>
                </a:cubicBezTo>
                <a:cubicBezTo>
                  <a:pt x="29958" y="2589217"/>
                  <a:pt x="45214" y="2535568"/>
                  <a:pt x="31738" y="2484717"/>
                </a:cubicBezTo>
                <a:cubicBezTo>
                  <a:pt x="10507" y="2405008"/>
                  <a:pt x="24492" y="2326951"/>
                  <a:pt x="31738" y="2248513"/>
                </a:cubicBezTo>
                <a:cubicBezTo>
                  <a:pt x="40218" y="2174283"/>
                  <a:pt x="38768" y="2099252"/>
                  <a:pt x="27415" y="2025403"/>
                </a:cubicBezTo>
                <a:cubicBezTo>
                  <a:pt x="12986" y="1952165"/>
                  <a:pt x="12986" y="1876803"/>
                  <a:pt x="27415" y="1803565"/>
                </a:cubicBezTo>
                <a:cubicBezTo>
                  <a:pt x="39276" y="1743102"/>
                  <a:pt x="40598" y="1681038"/>
                  <a:pt x="31356" y="1620119"/>
                </a:cubicBezTo>
                <a:cubicBezTo>
                  <a:pt x="25127" y="1576514"/>
                  <a:pt x="13940" y="1533163"/>
                  <a:pt x="12414" y="1489558"/>
                </a:cubicBezTo>
                <a:cubicBezTo>
                  <a:pt x="9262" y="1398420"/>
                  <a:pt x="11118" y="1307167"/>
                  <a:pt x="18008" y="1216233"/>
                </a:cubicBezTo>
                <a:cubicBezTo>
                  <a:pt x="26017" y="1112496"/>
                  <a:pt x="41400" y="1009268"/>
                  <a:pt x="30721" y="904896"/>
                </a:cubicBezTo>
                <a:cubicBezTo>
                  <a:pt x="27162" y="869046"/>
                  <a:pt x="19661" y="833323"/>
                  <a:pt x="18771" y="797346"/>
                </a:cubicBezTo>
                <a:cubicBezTo>
                  <a:pt x="17118" y="730095"/>
                  <a:pt x="16737" y="663607"/>
                  <a:pt x="20169" y="593941"/>
                </a:cubicBezTo>
                <a:cubicBezTo>
                  <a:pt x="23602" y="524274"/>
                  <a:pt x="38348" y="451938"/>
                  <a:pt x="28433" y="383798"/>
                </a:cubicBezTo>
                <a:cubicBezTo>
                  <a:pt x="18516" y="315657"/>
                  <a:pt x="24873" y="248406"/>
                  <a:pt x="31229" y="181410"/>
                </a:cubicBezTo>
                <a:cubicBezTo>
                  <a:pt x="34344" y="149565"/>
                  <a:pt x="36410" y="118069"/>
                  <a:pt x="35854" y="8670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32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CDDA21-F915-C9E0-B471-650144F2E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509"/>
          </a:xfrm>
        </p:spPr>
        <p:txBody>
          <a:bodyPr>
            <a:normAutofit fontScale="90000"/>
          </a:bodyPr>
          <a:lstStyle/>
          <a:p>
            <a:r>
              <a:rPr lang="en-US" dirty="0"/>
              <a:t>Pivot—Get Off of the Moving Pendulum for Good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A84230-D0E2-1749-E939-9764CDBF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863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Build programs that survive political cycles (e.g. open to all employees; based on documented business needs; supported by measurable business outcomes; aligns with the anti-discrimination laws)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Ultimate Goal—Have processes that are fair, transparent, consistently applied and well documented.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Self-assessment</a:t>
            </a:r>
            <a:r>
              <a:rPr lang="en-US" dirty="0"/>
              <a:t>—critical component of solid leadership</a:t>
            </a:r>
          </a:p>
          <a:p>
            <a:pPr marL="0" indent="0">
              <a:buNone/>
            </a:pPr>
            <a:r>
              <a:rPr lang="en-US" dirty="0"/>
              <a:t>	What am I doing well?</a:t>
            </a:r>
          </a:p>
          <a:p>
            <a:pPr marL="0" indent="0">
              <a:buNone/>
            </a:pPr>
            <a:r>
              <a:rPr lang="en-US" dirty="0"/>
              <a:t>	What should I start doing?</a:t>
            </a:r>
          </a:p>
          <a:p>
            <a:pPr marL="0" indent="0">
              <a:buNone/>
            </a:pPr>
            <a:r>
              <a:rPr lang="en-US" dirty="0"/>
              <a:t>	What should I stop doing?</a:t>
            </a:r>
          </a:p>
        </p:txBody>
      </p:sp>
    </p:spTree>
    <p:extLst>
      <p:ext uri="{BB962C8B-B14F-4D97-AF65-F5344CB8AC3E}">
        <p14:creationId xmlns:p14="http://schemas.microsoft.com/office/powerpoint/2010/main" val="357142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16D88-1386-544F-6C0D-84215426B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441"/>
          </a:xfrm>
        </p:spPr>
        <p:txBody>
          <a:bodyPr/>
          <a:lstStyle/>
          <a:p>
            <a:r>
              <a:rPr lang="en-US" b="1" dirty="0"/>
              <a:t>Re-Frame/Re-Package Efforts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18D05-C0E3-0F1D-5764-049B02024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4566"/>
            <a:ext cx="10515600" cy="481239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Affinity Group Meetings/Activities—Don’t exclude anybody</a:t>
            </a:r>
          </a:p>
          <a:p>
            <a:r>
              <a:rPr lang="en-US" dirty="0"/>
              <a:t>Hiring---Recruit broadly (large universities, community colleges, rural institutions, social media platforms, etc.); ask identical interview questions; use standardized scoring; employ actual relevant and measurable qualifications necessary for the job in question; etc.</a:t>
            </a:r>
          </a:p>
          <a:p>
            <a:r>
              <a:rPr lang="en-US" dirty="0"/>
              <a:t>Mentoring—Don’t limit to one race/sex, open it up, matching mentor/mentee w/o protected characteristic considerations</a:t>
            </a:r>
          </a:p>
          <a:p>
            <a:r>
              <a:rPr lang="en-US" dirty="0"/>
              <a:t>Training—for everybody; respectful workplace behavior, preventing discrimination and harassment, effective communication</a:t>
            </a:r>
          </a:p>
          <a:p>
            <a:r>
              <a:rPr lang="en-US" dirty="0"/>
              <a:t>Internally track and use data to help identify potential barriers regarding compensation, hiring, discipline fairness, etc.</a:t>
            </a:r>
          </a:p>
          <a:p>
            <a:r>
              <a:rPr lang="en-US" b="1" dirty="0"/>
              <a:t>Transparency, Consistency, Objectivity and…..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89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532E-13C2-DD05-B7F3-373A01069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3170"/>
          </a:xfrm>
        </p:spPr>
        <p:txBody>
          <a:bodyPr/>
          <a:lstStyle/>
          <a:p>
            <a:r>
              <a:rPr lang="en-US" b="1" dirty="0"/>
              <a:t>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9C344-B054-7647-71F8-1BA1C607F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74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Clear Criteria</a:t>
            </a:r>
          </a:p>
          <a:p>
            <a:r>
              <a:rPr lang="en-US" dirty="0"/>
              <a:t>Objective scoring systems</a:t>
            </a:r>
          </a:p>
          <a:p>
            <a:r>
              <a:rPr lang="en-US" dirty="0"/>
              <a:t>SOPs</a:t>
            </a:r>
          </a:p>
          <a:p>
            <a:r>
              <a:rPr lang="en-US" dirty="0"/>
              <a:t>Evaluations</a:t>
            </a:r>
          </a:p>
          <a:p>
            <a:r>
              <a:rPr lang="en-US" dirty="0"/>
              <a:t>Qualifications Standards</a:t>
            </a:r>
          </a:p>
          <a:p>
            <a:r>
              <a:rPr lang="en-US" dirty="0"/>
              <a:t>Compensation Decisions</a:t>
            </a:r>
          </a:p>
          <a:p>
            <a:r>
              <a:rPr lang="en-US" dirty="0"/>
              <a:t>Eligibility Requirements</a:t>
            </a:r>
          </a:p>
          <a:p>
            <a:r>
              <a:rPr lang="en-US" dirty="0"/>
              <a:t>Communications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Consistent Monitoring/Assessment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2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7AD5C-C3CA-FBBE-9302-F824C62535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6"/>
            <a:ext cx="10515600" cy="601034"/>
          </a:xfrm>
        </p:spPr>
        <p:txBody>
          <a:bodyPr>
            <a:normAutofit fontScale="90000"/>
          </a:bodyPr>
          <a:lstStyle/>
          <a:p>
            <a:r>
              <a:rPr lang="en-US" dirty="0"/>
              <a:t>The</a:t>
            </a:r>
            <a:r>
              <a:rPr lang="en-US" baseline="0" dirty="0"/>
              <a:t> Future</a:t>
            </a:r>
            <a:endParaRPr lang="en-US" dirty="0"/>
          </a:p>
        </p:txBody>
      </p:sp>
      <p:pic>
        <p:nvPicPr>
          <p:cNvPr id="8" name="Picture 7" descr="Photograph of a diverse group of children dressed in various professional costumes, including a pilot, doctor, chef, astronaut, and construction worker, standing together and smiling. The image highlights themes of career aspirations and diversity through colorful outfits and joyful expressions.">
            <a:extLst>
              <a:ext uri="{FF2B5EF4-FFF2-40B4-BE49-F238E27FC236}">
                <a16:creationId xmlns:a16="http://schemas.microsoft.com/office/drawing/2014/main" id="{ABE63995-6241-A7B3-569E-CADC084A0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3630" y="966159"/>
            <a:ext cx="10080881" cy="4813539"/>
          </a:xfrm>
          <a:prstGeom prst="rect">
            <a:avLst/>
          </a:prstGeom>
        </p:spPr>
      </p:pic>
      <p:pic>
        <p:nvPicPr>
          <p:cNvPr id="9" name="Graphic 8" descr="Picture of logo">
            <a:extLst>
              <a:ext uri="{FF2B5EF4-FFF2-40B4-BE49-F238E27FC236}">
                <a16:creationId xmlns:a16="http://schemas.microsoft.com/office/drawing/2014/main" id="{44AA4A8F-BB05-953B-6D01-BF41205534F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6098D7-0C2D-D48A-6F67-DC10AD8457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5572664"/>
            <a:ext cx="10515600" cy="1325563"/>
          </a:xfrm>
        </p:spPr>
        <p:txBody>
          <a:bodyPr/>
          <a:lstStyle/>
          <a:p>
            <a:r>
              <a:rPr lang="en-US" dirty="0" err="1"/>
              <a:t>TaMeisa</a:t>
            </a:r>
            <a:r>
              <a:rPr lang="en-US" dirty="0"/>
              <a:t> &amp; Imani</a:t>
            </a:r>
          </a:p>
        </p:txBody>
      </p:sp>
      <p:pic>
        <p:nvPicPr>
          <p:cNvPr id="3" name="Picture 2" descr="picture of little girl in fairy costume">
            <a:extLst>
              <a:ext uri="{FF2B5EF4-FFF2-40B4-BE49-F238E27FC236}">
                <a16:creationId xmlns:a16="http://schemas.microsoft.com/office/drawing/2014/main" id="{0AD6E2A6-9DA6-B80F-96FB-AB5578F15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630" y="0"/>
            <a:ext cx="4243399" cy="5741233"/>
          </a:xfrm>
          <a:prstGeom prst="rect">
            <a:avLst/>
          </a:prstGeom>
        </p:spPr>
      </p:pic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895B4DC5-655D-B920-B448-8B301CF143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  <p:pic>
        <p:nvPicPr>
          <p:cNvPr id="4" name="Picture 3" descr="image of little girl with big sunglasses strutting as she walks">
            <a:extLst>
              <a:ext uri="{FF2B5EF4-FFF2-40B4-BE49-F238E27FC236}">
                <a16:creationId xmlns:a16="http://schemas.microsoft.com/office/drawing/2014/main" id="{2F270E6F-420D-E419-D31A-2D0708D21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48" y="0"/>
            <a:ext cx="3734263" cy="574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8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14E36-CAD3-B320-914B-0635BE39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Emotions</a:t>
            </a:r>
          </a:p>
        </p:txBody>
      </p:sp>
      <p:pic>
        <p:nvPicPr>
          <p:cNvPr id="6" name="Content Placeholder 5" descr="Man holding a red heart">
            <a:extLst>
              <a:ext uri="{FF2B5EF4-FFF2-40B4-BE49-F238E27FC236}">
                <a16:creationId xmlns:a16="http://schemas.microsoft.com/office/drawing/2014/main" id="{1EAF6BB1-A588-5B68-7B29-3D2687C243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4094"/>
            <a:ext cx="5181600" cy="3454400"/>
          </a:xfrm>
        </p:spPr>
      </p:pic>
      <p:pic>
        <p:nvPicPr>
          <p:cNvPr id="8" name="Content Placeholder 7" descr="Rows of rainbow-colored heart-shaped sugar cookies">
            <a:extLst>
              <a:ext uri="{FF2B5EF4-FFF2-40B4-BE49-F238E27FC236}">
                <a16:creationId xmlns:a16="http://schemas.microsoft.com/office/drawing/2014/main" id="{191BEB05-64E3-87C8-7D36-54B8E283A3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4094"/>
            <a:ext cx="5181600" cy="3454400"/>
          </a:xfrm>
        </p:spPr>
      </p:pic>
      <p:pic>
        <p:nvPicPr>
          <p:cNvPr id="9" name="Graphic 8" descr="Picture of logo">
            <a:extLst>
              <a:ext uri="{FF2B5EF4-FFF2-40B4-BE49-F238E27FC236}">
                <a16:creationId xmlns:a16="http://schemas.microsoft.com/office/drawing/2014/main" id="{CF28849A-C807-29E6-5DEC-903B3BB4AE9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0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icture of tools and the words &quot;fix it&quot;&#10;">
            <a:extLst>
              <a:ext uri="{FF2B5EF4-FFF2-40B4-BE49-F238E27FC236}">
                <a16:creationId xmlns:a16="http://schemas.microsoft.com/office/drawing/2014/main" id="{0B3E6185-5050-93CD-5BDF-C11A500F85A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140" y="365125"/>
            <a:ext cx="10515600" cy="731998"/>
          </a:xfrm>
        </p:spPr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Ask</a:t>
            </a:r>
            <a:endParaRPr lang="en-US" dirty="0"/>
          </a:p>
        </p:txBody>
      </p:sp>
      <p:pic>
        <p:nvPicPr>
          <p:cNvPr id="3" name="Picture 2" descr="picture of tools and words Fix It">
            <a:extLst>
              <a:ext uri="{FF2B5EF4-FFF2-40B4-BE49-F238E27FC236}">
                <a16:creationId xmlns:a16="http://schemas.microsoft.com/office/drawing/2014/main" id="{E31101B6-630F-4CE4-102E-6DC1B3189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4620" y="1121434"/>
            <a:ext cx="10006640" cy="4639443"/>
          </a:xfrm>
          <a:prstGeom prst="rect">
            <a:avLst/>
          </a:prstGeom>
        </p:spPr>
      </p:pic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2933EEC6-A374-771D-2E4E-FF3655ED3E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1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20CB0-303D-5762-D8E5-3DBC13F8BC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1724" y="5510813"/>
            <a:ext cx="9961328" cy="907982"/>
          </a:xfrm>
        </p:spPr>
        <p:txBody>
          <a:bodyPr/>
          <a:lstStyle/>
          <a:p>
            <a:r>
              <a:rPr lang="en-US" dirty="0"/>
              <a:t>The Thinkers</a:t>
            </a:r>
          </a:p>
        </p:txBody>
      </p:sp>
      <p:pic>
        <p:nvPicPr>
          <p:cNvPr id="6" name="Content Placeholder 5" descr="Young man praying">
            <a:extLst>
              <a:ext uri="{FF2B5EF4-FFF2-40B4-BE49-F238E27FC236}">
                <a16:creationId xmlns:a16="http://schemas.microsoft.com/office/drawing/2014/main" id="{E62DC625-3B9A-D80B-9BF3-7DF9379F9447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24" y="628860"/>
            <a:ext cx="3146425" cy="2097087"/>
          </a:xfrm>
        </p:spPr>
      </p:pic>
      <p:pic>
        <p:nvPicPr>
          <p:cNvPr id="10" name="Picture 9" descr="Man holding chin">
            <a:extLst>
              <a:ext uri="{FF2B5EF4-FFF2-40B4-BE49-F238E27FC236}">
                <a16:creationId xmlns:a16="http://schemas.microsoft.com/office/drawing/2014/main" id="{C7396844-E535-A74B-A9B2-4281D0E12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36" y="22421"/>
            <a:ext cx="3933286" cy="2622429"/>
          </a:xfrm>
          <a:prstGeom prst="rect">
            <a:avLst/>
          </a:prstGeom>
        </p:spPr>
      </p:pic>
      <p:pic>
        <p:nvPicPr>
          <p:cNvPr id="14" name="Picture 13" descr="Man praying">
            <a:extLst>
              <a:ext uri="{FF2B5EF4-FFF2-40B4-BE49-F238E27FC236}">
                <a16:creationId xmlns:a16="http://schemas.microsoft.com/office/drawing/2014/main" id="{885EC1FB-8D2B-9B6C-5FE7-1725861D6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853" y="1362973"/>
            <a:ext cx="3233298" cy="2156604"/>
          </a:xfrm>
          <a:prstGeom prst="rect">
            <a:avLst/>
          </a:prstGeom>
        </p:spPr>
      </p:pic>
      <p:pic>
        <p:nvPicPr>
          <p:cNvPr id="18" name="Picture 17" descr="Man with hand on face">
            <a:extLst>
              <a:ext uri="{FF2B5EF4-FFF2-40B4-BE49-F238E27FC236}">
                <a16:creationId xmlns:a16="http://schemas.microsoft.com/office/drawing/2014/main" id="{499DC1D1-EB67-AA5E-4BAE-1C51CAAD4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39" y="3587734"/>
            <a:ext cx="2717994" cy="1747209"/>
          </a:xfrm>
          <a:prstGeom prst="rect">
            <a:avLst/>
          </a:prstGeom>
        </p:spPr>
      </p:pic>
      <p:pic>
        <p:nvPicPr>
          <p:cNvPr id="16" name="Picture 15" descr="Stressed woman facing computer">
            <a:extLst>
              <a:ext uri="{FF2B5EF4-FFF2-40B4-BE49-F238E27FC236}">
                <a16:creationId xmlns:a16="http://schemas.microsoft.com/office/drawing/2014/main" id="{5D58C139-2DD7-5D44-BF1A-70C5506EB9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769" y="2835793"/>
            <a:ext cx="2051552" cy="1367568"/>
          </a:xfrm>
          <a:prstGeom prst="rect">
            <a:avLst/>
          </a:prstGeom>
        </p:spPr>
      </p:pic>
      <p:pic>
        <p:nvPicPr>
          <p:cNvPr id="12" name="Picture 11" descr="Stressed employee at office">
            <a:extLst>
              <a:ext uri="{FF2B5EF4-FFF2-40B4-BE49-F238E27FC236}">
                <a16:creationId xmlns:a16="http://schemas.microsoft.com/office/drawing/2014/main" id="{BE931324-42A1-ACFF-9BE1-D0DAB511C6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865" y="4461339"/>
            <a:ext cx="3561360" cy="2374240"/>
          </a:xfrm>
          <a:prstGeom prst="rect">
            <a:avLst/>
          </a:prstGeom>
        </p:spPr>
      </p:pic>
      <p:pic>
        <p:nvPicPr>
          <p:cNvPr id="8" name="Content Placeholder 7" descr="Young woman thinking">
            <a:extLst>
              <a:ext uri="{FF2B5EF4-FFF2-40B4-BE49-F238E27FC236}">
                <a16:creationId xmlns:a16="http://schemas.microsoft.com/office/drawing/2014/main" id="{E55FC1CF-0769-4FFA-8473-0EE9E08CD6F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741" y="3838396"/>
            <a:ext cx="3003550" cy="2005012"/>
          </a:xfrm>
        </p:spPr>
      </p:pic>
      <p:pic>
        <p:nvPicPr>
          <p:cNvPr id="19" name="Graphic 18" descr="Picture of logo">
            <a:extLst>
              <a:ext uri="{FF2B5EF4-FFF2-40B4-BE49-F238E27FC236}">
                <a16:creationId xmlns:a16="http://schemas.microsoft.com/office/drawing/2014/main" id="{BE29FE7A-975B-FF34-E594-C6219B8EE10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2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F34A9-67A0-ED21-876A-E7B0AF8ECF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075153"/>
            <a:ext cx="10568354" cy="782847"/>
          </a:xfrm>
        </p:spPr>
        <p:txBody>
          <a:bodyPr/>
          <a:lstStyle/>
          <a:p>
            <a:r>
              <a:rPr lang="en-US" dirty="0"/>
              <a:t>The Room</a:t>
            </a:r>
          </a:p>
        </p:txBody>
      </p:sp>
      <p:pic>
        <p:nvPicPr>
          <p:cNvPr id="3" name="Picture 2" descr="image of outside of a building with many windows">
            <a:extLst>
              <a:ext uri="{FF2B5EF4-FFF2-40B4-BE49-F238E27FC236}">
                <a16:creationId xmlns:a16="http://schemas.microsoft.com/office/drawing/2014/main" id="{345897AC-0637-BBB2-45A8-3162D535B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0800272" cy="6075153"/>
          </a:xfrm>
          <a:prstGeom prst="rect">
            <a:avLst/>
          </a:prstGeom>
        </p:spPr>
      </p:pic>
      <p:pic>
        <p:nvPicPr>
          <p:cNvPr id="4" name="Graphic 3" descr="Picture of logo">
            <a:extLst>
              <a:ext uri="{FF2B5EF4-FFF2-40B4-BE49-F238E27FC236}">
                <a16:creationId xmlns:a16="http://schemas.microsoft.com/office/drawing/2014/main" id="{C60C0051-B29A-DC11-0DAE-981A46E6C4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7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31329-EEBA-9869-37B5-89F42C678B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3928" y="5572664"/>
            <a:ext cx="10515600" cy="976970"/>
          </a:xfrm>
        </p:spPr>
        <p:txBody>
          <a:bodyPr/>
          <a:lstStyle/>
          <a:p>
            <a:r>
              <a:rPr lang="en-US" dirty="0"/>
              <a:t>Perspectives #1</a:t>
            </a:r>
          </a:p>
        </p:txBody>
      </p:sp>
      <p:pic>
        <p:nvPicPr>
          <p:cNvPr id="3" name="Picture 2" descr="picture of kids and adults are a playgroud and another picture of a school">
            <a:extLst>
              <a:ext uri="{FF2B5EF4-FFF2-40B4-BE49-F238E27FC236}">
                <a16:creationId xmlns:a16="http://schemas.microsoft.com/office/drawing/2014/main" id="{C55AAA2D-CBF5-156C-14EC-C7C250F5B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7108166" cy="5262113"/>
          </a:xfrm>
          <a:prstGeom prst="rect">
            <a:avLst/>
          </a:prstGeom>
        </p:spPr>
      </p:pic>
      <p:pic>
        <p:nvPicPr>
          <p:cNvPr id="6" name="Picture 5" descr="image of a school ">
            <a:extLst>
              <a:ext uri="{FF2B5EF4-FFF2-40B4-BE49-F238E27FC236}">
                <a16:creationId xmlns:a16="http://schemas.microsoft.com/office/drawing/2014/main" id="{EA198B26-930F-1830-FAF6-BF5078925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906781" y="1633929"/>
            <a:ext cx="3607598" cy="3267856"/>
          </a:xfrm>
          <a:prstGeom prst="rect">
            <a:avLst/>
          </a:prstGeom>
        </p:spPr>
      </p:pic>
      <p:pic>
        <p:nvPicPr>
          <p:cNvPr id="8" name="Graphic 7" descr="Picture of logo">
            <a:extLst>
              <a:ext uri="{FF2B5EF4-FFF2-40B4-BE49-F238E27FC236}">
                <a16:creationId xmlns:a16="http://schemas.microsoft.com/office/drawing/2014/main" id="{7EA8F6F3-EE8C-0E2B-F96C-321C08F313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0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62782-CE30-3562-AD38-A1E05998B3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163491"/>
            <a:ext cx="10515600" cy="694509"/>
          </a:xfrm>
        </p:spPr>
        <p:txBody>
          <a:bodyPr>
            <a:normAutofit fontScale="90000"/>
          </a:bodyPr>
          <a:lstStyle/>
          <a:p>
            <a:r>
              <a:rPr lang="en-US" dirty="0"/>
              <a:t>Perspectives #2</a:t>
            </a:r>
          </a:p>
        </p:txBody>
      </p:sp>
      <p:pic>
        <p:nvPicPr>
          <p:cNvPr id="8" name="Picture 7" descr="image of several highways and roads from a high vantage point">
            <a:extLst>
              <a:ext uri="{FF2B5EF4-FFF2-40B4-BE49-F238E27FC236}">
                <a16:creationId xmlns:a16="http://schemas.microsoft.com/office/drawing/2014/main" id="{4011A733-A7BC-1241-C3DA-4F16F24E1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1024558" cy="6201314"/>
          </a:xfrm>
          <a:prstGeom prst="rect">
            <a:avLst/>
          </a:prstGeom>
        </p:spPr>
      </p:pic>
      <p:pic>
        <p:nvPicPr>
          <p:cNvPr id="9" name="Graphic 8" descr="Picture of logo">
            <a:extLst>
              <a:ext uri="{FF2B5EF4-FFF2-40B4-BE49-F238E27FC236}">
                <a16:creationId xmlns:a16="http://schemas.microsoft.com/office/drawing/2014/main" id="{47B6EF53-E1E4-A2DD-280D-7905D934575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7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5BBAF-ABB7-1119-FD07-4B6DBF9AF7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532437"/>
            <a:ext cx="10515600" cy="1325563"/>
          </a:xfrm>
        </p:spPr>
        <p:txBody>
          <a:bodyPr/>
          <a:lstStyle/>
          <a:p>
            <a:r>
              <a:rPr lang="en-US" dirty="0"/>
              <a:t>Perspectives #3</a:t>
            </a:r>
          </a:p>
        </p:txBody>
      </p:sp>
      <p:pic>
        <p:nvPicPr>
          <p:cNvPr id="3" name="Picture 2" descr="image of a homeless encampment of tents by a curb">
            <a:extLst>
              <a:ext uri="{FF2B5EF4-FFF2-40B4-BE49-F238E27FC236}">
                <a16:creationId xmlns:a16="http://schemas.microsoft.com/office/drawing/2014/main" id="{B009EAFB-92BD-62AE-9639-7B1F569B3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0295" y="536273"/>
            <a:ext cx="4406636" cy="3915805"/>
          </a:xfrm>
          <a:prstGeom prst="rect">
            <a:avLst/>
          </a:prstGeom>
        </p:spPr>
      </p:pic>
      <p:pic>
        <p:nvPicPr>
          <p:cNvPr id="6" name="Picture 5" descr="image of an outdoor street market and with several people">
            <a:extLst>
              <a:ext uri="{FF2B5EF4-FFF2-40B4-BE49-F238E27FC236}">
                <a16:creationId xmlns:a16="http://schemas.microsoft.com/office/drawing/2014/main" id="{27AEE713-580D-B08F-EF7B-86E0D61F5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569725" y="536273"/>
            <a:ext cx="4098450" cy="3915804"/>
          </a:xfrm>
          <a:prstGeom prst="rect">
            <a:avLst/>
          </a:prstGeom>
        </p:spPr>
      </p:pic>
      <p:pic>
        <p:nvPicPr>
          <p:cNvPr id="12" name="Graphic 11" descr="Picture of logo">
            <a:extLst>
              <a:ext uri="{FF2B5EF4-FFF2-40B4-BE49-F238E27FC236}">
                <a16:creationId xmlns:a16="http://schemas.microsoft.com/office/drawing/2014/main" id="{0276054B-8898-839B-2344-20584FE1E2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4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9177-4DB0-005A-9262-C1F0ADB590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4815" y="5532437"/>
            <a:ext cx="6980515" cy="1264921"/>
          </a:xfrm>
        </p:spPr>
        <p:txBody>
          <a:bodyPr/>
          <a:lstStyle/>
          <a:p>
            <a:r>
              <a:rPr lang="en-US" dirty="0"/>
              <a:t>Perspectives #4</a:t>
            </a:r>
          </a:p>
        </p:txBody>
      </p:sp>
      <p:pic>
        <p:nvPicPr>
          <p:cNvPr id="3" name="Picture 2" descr="image of a barn and cattle">
            <a:extLst>
              <a:ext uri="{FF2B5EF4-FFF2-40B4-BE49-F238E27FC236}">
                <a16:creationId xmlns:a16="http://schemas.microsoft.com/office/drawing/2014/main" id="{A5697372-2B0B-92CA-CBB2-8E3F53BF2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4833" y="547309"/>
            <a:ext cx="4060165" cy="3410094"/>
          </a:xfrm>
          <a:prstGeom prst="rect">
            <a:avLst/>
          </a:prstGeom>
        </p:spPr>
      </p:pic>
      <p:pic>
        <p:nvPicPr>
          <p:cNvPr id="5" name="Picture 4" descr="image of a small church with a steple in an open area">
            <a:extLst>
              <a:ext uri="{FF2B5EF4-FFF2-40B4-BE49-F238E27FC236}">
                <a16:creationId xmlns:a16="http://schemas.microsoft.com/office/drawing/2014/main" id="{D0649F8B-1903-31BD-ABDB-232AB04FE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15330" y="2924626"/>
            <a:ext cx="4060165" cy="3455498"/>
          </a:xfrm>
          <a:prstGeom prst="rect">
            <a:avLst/>
          </a:prstGeom>
        </p:spPr>
      </p:pic>
      <p:pic>
        <p:nvPicPr>
          <p:cNvPr id="7" name="Graphic 6" descr="Picture of logo">
            <a:extLst>
              <a:ext uri="{FF2B5EF4-FFF2-40B4-BE49-F238E27FC236}">
                <a16:creationId xmlns:a16="http://schemas.microsoft.com/office/drawing/2014/main" id="{5AFBD4CC-F749-C10C-1068-DE4C70A13E4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92472" y="5699760"/>
            <a:ext cx="1264920" cy="126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ADE4C0-F97F-456A-785B-B29F856E97F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Solutions</a:t>
            </a:r>
          </a:p>
        </p:txBody>
      </p:sp>
      <p:pic>
        <p:nvPicPr>
          <p:cNvPr id="4" name="Picture 3" descr="bubble people group with one obvious leader">
            <a:extLst>
              <a:ext uri="{FF2B5EF4-FFF2-40B4-BE49-F238E27FC236}">
                <a16:creationId xmlns:a16="http://schemas.microsoft.com/office/drawing/2014/main" id="{83A9864D-929D-FD8D-0FAB-B02E7FC31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9529" y="1424066"/>
            <a:ext cx="3951712" cy="3777521"/>
          </a:xfrm>
          <a:prstGeom prst="rect">
            <a:avLst/>
          </a:prstGeom>
        </p:spPr>
      </p:pic>
      <p:pic>
        <p:nvPicPr>
          <p:cNvPr id="3" name="Picture 2" descr="image of 4 bubble people figures holding puzzle pieces that fit together all in different colors">
            <a:extLst>
              <a:ext uri="{FF2B5EF4-FFF2-40B4-BE49-F238E27FC236}">
                <a16:creationId xmlns:a16="http://schemas.microsoft.com/office/drawing/2014/main" id="{37DEF496-AC41-DAC6-397B-94DBDBB34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96000" y="1194047"/>
            <a:ext cx="4378617" cy="4378617"/>
          </a:xfrm>
          <a:prstGeom prst="rect">
            <a:avLst/>
          </a:prstGeom>
        </p:spPr>
      </p:pic>
      <p:pic>
        <p:nvPicPr>
          <p:cNvPr id="6" name="Graphic 5" descr="Picture of logo">
            <a:extLst>
              <a:ext uri="{FF2B5EF4-FFF2-40B4-BE49-F238E27FC236}">
                <a16:creationId xmlns:a16="http://schemas.microsoft.com/office/drawing/2014/main" id="{351A185D-8A65-F6C6-FDA4-73E46AB310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0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4ECC-34B9-08C4-4B13-A53B47AA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8" name="Picture 7" descr="image of chalk board with words &quot;thank you&quot;">
            <a:extLst>
              <a:ext uri="{FF2B5EF4-FFF2-40B4-BE49-F238E27FC236}">
                <a16:creationId xmlns:a16="http://schemas.microsoft.com/office/drawing/2014/main" id="{ED4E2929-B3C4-F494-C194-2D89B5837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04259" y="2708694"/>
            <a:ext cx="3480759" cy="2320506"/>
          </a:xfrm>
          <a:prstGeom prst="rect">
            <a:avLst/>
          </a:prstGeom>
        </p:spPr>
      </p:pic>
      <p:pic>
        <p:nvPicPr>
          <p:cNvPr id="6" name="Picture Placeholder 5" descr="Circle of smiling faces of children with heads together looking downwards">
            <a:extLst>
              <a:ext uri="{FF2B5EF4-FFF2-40B4-BE49-F238E27FC236}">
                <a16:creationId xmlns:a16="http://schemas.microsoft.com/office/drawing/2014/main" id="{D1498D39-1A36-7C7A-0510-69FA179F64F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" r="7743"/>
          <a:stretch>
            <a:fillRect/>
          </a:stretch>
        </p:blipFill>
        <p:spPr>
          <a:xfrm>
            <a:off x="4984987" y="951062"/>
            <a:ext cx="3844394" cy="351526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D4529-C55B-A915-16DD-A8265C6F9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image of little girl with her thumb up">
            <a:extLst>
              <a:ext uri="{FF2B5EF4-FFF2-40B4-BE49-F238E27FC236}">
                <a16:creationId xmlns:a16="http://schemas.microsoft.com/office/drawing/2014/main" id="{F44BBE6D-DC64-CC07-6BE5-D78B6355D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534399" y="566927"/>
            <a:ext cx="2136697" cy="1243584"/>
          </a:xfrm>
          <a:prstGeom prst="rect">
            <a:avLst/>
          </a:prstGeom>
        </p:spPr>
      </p:pic>
      <p:pic>
        <p:nvPicPr>
          <p:cNvPr id="10" name="Picture 9" descr="image of little boy with his thumbs up">
            <a:extLst>
              <a:ext uri="{FF2B5EF4-FFF2-40B4-BE49-F238E27FC236}">
                <a16:creationId xmlns:a16="http://schemas.microsoft.com/office/drawing/2014/main" id="{F660A776-B5A5-11BC-34AF-36AD239F7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288371" y="2057400"/>
            <a:ext cx="1941825" cy="1243583"/>
          </a:xfrm>
          <a:prstGeom prst="rect">
            <a:avLst/>
          </a:prstGeom>
        </p:spPr>
      </p:pic>
      <p:pic>
        <p:nvPicPr>
          <p:cNvPr id="12" name="Picture 11" descr="image of little girl with her thumbs up and mouth wide open">
            <a:extLst>
              <a:ext uri="{FF2B5EF4-FFF2-40B4-BE49-F238E27FC236}">
                <a16:creationId xmlns:a16="http://schemas.microsoft.com/office/drawing/2014/main" id="{B0558BEA-6488-7437-D993-F1D43460F4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828615" y="3489710"/>
            <a:ext cx="1941825" cy="1391387"/>
          </a:xfrm>
          <a:prstGeom prst="rect">
            <a:avLst/>
          </a:prstGeom>
        </p:spPr>
      </p:pic>
      <p:pic>
        <p:nvPicPr>
          <p:cNvPr id="14" name="Picture 13" descr="image of little boy with two thumbs up">
            <a:extLst>
              <a:ext uri="{FF2B5EF4-FFF2-40B4-BE49-F238E27FC236}">
                <a16:creationId xmlns:a16="http://schemas.microsoft.com/office/drawing/2014/main" id="{63CA0ED1-D50C-A0F8-A930-19461244E8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198790" y="5029200"/>
            <a:ext cx="1963711" cy="1243583"/>
          </a:xfrm>
          <a:prstGeom prst="rect">
            <a:avLst/>
          </a:prstGeom>
        </p:spPr>
      </p:pic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0366C94A-D5F8-EED5-1DEA-E3F788D105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6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6EFAA-794D-8B34-DB2B-6AEB03B18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Value Added!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0DDCC-EBA6-2BC9-D824-89E9B0E3C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raphic 4" descr="Picture of logo">
            <a:extLst>
              <a:ext uri="{FF2B5EF4-FFF2-40B4-BE49-F238E27FC236}">
                <a16:creationId xmlns:a16="http://schemas.microsoft.com/office/drawing/2014/main" id="{5E2E2C86-56A1-9F23-E44B-BE29CF80FE2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9528" y="5572664"/>
            <a:ext cx="1457864" cy="1457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37B5BC-F987-1C24-11F6-00F4F17B6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35424" y="1054322"/>
            <a:ext cx="3121152" cy="20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CB22-8F04-8B37-0AD3-58B4E5EA5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/>
          <a:lstStyle/>
          <a:p>
            <a:r>
              <a:rPr lang="en-US" dirty="0"/>
              <a:t>What are we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2BBD3-3EC5-B7DF-F744-732395063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343"/>
            <a:ext cx="10515600" cy="46856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Following the anti-discrimination laws</a:t>
            </a:r>
          </a:p>
          <a:p>
            <a:r>
              <a:rPr lang="en-US" dirty="0"/>
              <a:t>Realizing that we can be inclusive, get the benefit of having a variety of engagement, etc. and align with the spirit of the laws—not to the exclusion of anyone</a:t>
            </a:r>
          </a:p>
          <a:p>
            <a:r>
              <a:rPr lang="en-US" dirty="0"/>
              <a:t>Ensuring that as leaders, we are self-assessing consistently</a:t>
            </a:r>
          </a:p>
          <a:p>
            <a:r>
              <a:rPr lang="en-US" dirty="0"/>
              <a:t>Ensuring processes are fair, transparent and consistently applied</a:t>
            </a:r>
          </a:p>
          <a:p>
            <a:r>
              <a:rPr lang="en-US" dirty="0"/>
              <a:t>Not panicking with changing political environments</a:t>
            </a:r>
          </a:p>
          <a:p>
            <a:r>
              <a:rPr lang="en-US" dirty="0"/>
              <a:t>Taking it all very seriously</a:t>
            </a:r>
          </a:p>
          <a:p>
            <a:r>
              <a:rPr lang="en-US" dirty="0"/>
              <a:t>Giving ourselves the best shot at business prosperity </a:t>
            </a:r>
          </a:p>
          <a:p>
            <a:r>
              <a:rPr lang="en-US" dirty="0"/>
              <a:t>Positioning ourselves to defend our fairness/inclusion efforts</a:t>
            </a:r>
          </a:p>
          <a:p>
            <a:r>
              <a:rPr lang="en-US" dirty="0"/>
              <a:t>Fixing the world for our little humans</a:t>
            </a:r>
          </a:p>
        </p:txBody>
      </p:sp>
    </p:spTree>
    <p:extLst>
      <p:ext uri="{BB962C8B-B14F-4D97-AF65-F5344CB8AC3E}">
        <p14:creationId xmlns:p14="http://schemas.microsoft.com/office/powerpoint/2010/main" val="2198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ACF6-657C-1AC7-CA85-B05109D0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7EBB4-C663-2FCA-A64B-7BF521E4B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on’t </a:t>
            </a: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dirty="0"/>
              <a:t>rase 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dirty="0"/>
              <a:t>nclusion</a:t>
            </a:r>
          </a:p>
          <a:p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rive, </a:t>
            </a: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dirty="0"/>
              <a:t>xcellence and 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dirty="0"/>
              <a:t>nnovation using </a:t>
            </a:r>
          </a:p>
          <a:p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evelopment, </a:t>
            </a: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dirty="0"/>
              <a:t>xperience and 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dirty="0"/>
              <a:t>ntegrity as staples to advance</a:t>
            </a:r>
          </a:p>
          <a:p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ialogue, </a:t>
            </a: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dirty="0"/>
              <a:t>ngagement, and 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dirty="0"/>
              <a:t>mpact, so that ultimately, your</a:t>
            </a:r>
          </a:p>
          <a:p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ecision-making, </a:t>
            </a: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dirty="0"/>
              <a:t>xecution and 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dirty="0"/>
              <a:t>nclusiveness not only abide by the law of the land, but also, ensures a variety of opinions, skillsets, experiences and expertise in civil and respectful workplaces for the sake of your business’ success and sustainability.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E91306-758C-383A-7878-A53801265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97047" y="111339"/>
            <a:ext cx="1714286" cy="1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8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771B4-6B68-2B7C-47C8-414FE276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Cheryl Mabry, Owner</a:t>
            </a:r>
            <a:b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Mabrie EEO Services</a:t>
            </a:r>
            <a:b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mabrie@eeoservices.com</a:t>
            </a:r>
            <a:b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240-292-9703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0ACBA-9987-1F84-E47B-0092CC39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6" descr="Mabrie EEO Services Logo">
            <a:extLst>
              <a:ext uri="{FF2B5EF4-FFF2-40B4-BE49-F238E27FC236}">
                <a16:creationId xmlns:a16="http://schemas.microsoft.com/office/drawing/2014/main" id="{6B3F9820-36BA-A7F5-277E-D7AD4E428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7A75622EC9674296571DA65FE65A4C" ma:contentTypeVersion="17" ma:contentTypeDescription="Create a new document." ma:contentTypeScope="" ma:versionID="2acab3a78f3e4ad35b4bfced7fb66cea">
  <xsd:schema xmlns:xsd="http://www.w3.org/2001/XMLSchema" xmlns:xs="http://www.w3.org/2001/XMLSchema" xmlns:p="http://schemas.microsoft.com/office/2006/metadata/properties" xmlns:ns2="32d08a4e-4bed-4e35-9e31-529dfee2a627" xmlns:ns3="251fbaa4-a8bb-46c7-a8dc-0058a0a79da5" targetNamespace="http://schemas.microsoft.com/office/2006/metadata/properties" ma:root="true" ma:fieldsID="511d6ed082b135e2ebe7020fb447bc9e" ns2:_="" ns3:_="">
    <xsd:import namespace="32d08a4e-4bed-4e35-9e31-529dfee2a627"/>
    <xsd:import namespace="251fbaa4-a8bb-46c7-a8dc-0058a0a79d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d08a4e-4bed-4e35-9e31-529dfee2a6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1195f94-b420-4f1b-b977-5a06e8371a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1fbaa4-a8bb-46c7-a8dc-0058a0a79d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81deb33-4643-43f8-a78f-effc8c11da1c}" ma:internalName="TaxCatchAll" ma:showField="CatchAllData" ma:web="251fbaa4-a8bb-46c7-a8dc-0058a0a79d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d08a4e-4bed-4e35-9e31-529dfee2a627">
      <Terms xmlns="http://schemas.microsoft.com/office/infopath/2007/PartnerControls"/>
    </lcf76f155ced4ddcb4097134ff3c332f>
    <_Flow_SignoffStatus xmlns="32d08a4e-4bed-4e35-9e31-529dfee2a627" xsi:nil="true"/>
    <TaxCatchAll xmlns="251fbaa4-a8bb-46c7-a8dc-0058a0a79da5" xsi:nil="true"/>
  </documentManagement>
</p:properties>
</file>

<file path=customXml/itemProps1.xml><?xml version="1.0" encoding="utf-8"?>
<ds:datastoreItem xmlns:ds="http://schemas.openxmlformats.org/officeDocument/2006/customXml" ds:itemID="{4EF9B582-798D-4150-BE65-834FA66143A2}"/>
</file>

<file path=customXml/itemProps2.xml><?xml version="1.0" encoding="utf-8"?>
<ds:datastoreItem xmlns:ds="http://schemas.openxmlformats.org/officeDocument/2006/customXml" ds:itemID="{1E820084-F448-454B-A6B4-2573D05A8CDB}"/>
</file>

<file path=customXml/itemProps3.xml><?xml version="1.0" encoding="utf-8"?>
<ds:datastoreItem xmlns:ds="http://schemas.openxmlformats.org/officeDocument/2006/customXml" ds:itemID="{EFA58873-7A63-43A0-93E7-CB088C253234}"/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1017</Words>
  <Application>Microsoft Office PowerPoint</Application>
  <PresentationFormat>Widescreen</PresentationFormat>
  <Paragraphs>143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Aptos</vt:lpstr>
      <vt:lpstr>Aptos Display</vt:lpstr>
      <vt:lpstr>Arial</vt:lpstr>
      <vt:lpstr>Office Theme</vt:lpstr>
      <vt:lpstr>The Law Endures. Priorities Shift. Leadership Decides.</vt:lpstr>
      <vt:lpstr>Laws Enforced by the EEOC</vt:lpstr>
      <vt:lpstr>Message #1—Do not violate the actual laws.</vt:lpstr>
      <vt:lpstr>What EEOC Does</vt:lpstr>
      <vt:lpstr>EEOC Truths</vt:lpstr>
      <vt:lpstr>Priorities</vt:lpstr>
      <vt:lpstr>Message #2—The more things change, the more they stay the same.</vt:lpstr>
      <vt:lpstr>EEOC Explore Tool</vt:lpstr>
      <vt:lpstr>Explore Race Chart</vt:lpstr>
      <vt:lpstr>Charge Receipts</vt:lpstr>
      <vt:lpstr>Resolutions</vt:lpstr>
      <vt:lpstr>Priorities Yesterday and Today</vt:lpstr>
      <vt:lpstr>Other Current Priorities</vt:lpstr>
      <vt:lpstr>Focus and Priorities—Today—No DEI</vt:lpstr>
      <vt:lpstr>Message #3—Do not panic.</vt:lpstr>
      <vt:lpstr>Questions for Leadership</vt:lpstr>
      <vt:lpstr>Message #4—Lead regardless of changing political climates.</vt:lpstr>
      <vt:lpstr>The Pendulum Swings</vt:lpstr>
      <vt:lpstr>Pivot—Get Off of the Moving Pendulum for Good</vt:lpstr>
      <vt:lpstr>Re-Frame/Re-Package Efforts</vt:lpstr>
      <vt:lpstr>Document</vt:lpstr>
      <vt:lpstr>The Future</vt:lpstr>
      <vt:lpstr>TaMeisa &amp; Imani</vt:lpstr>
      <vt:lpstr>Emotions</vt:lpstr>
      <vt:lpstr>The Ask</vt:lpstr>
      <vt:lpstr>The Thinkers</vt:lpstr>
      <vt:lpstr>The Room</vt:lpstr>
      <vt:lpstr>Perspectives #1</vt:lpstr>
      <vt:lpstr>Perspectives #2</vt:lpstr>
      <vt:lpstr>Perspectives #3</vt:lpstr>
      <vt:lpstr>Perspectives #4</vt:lpstr>
      <vt:lpstr>Solutions</vt:lpstr>
      <vt:lpstr>Results</vt:lpstr>
      <vt:lpstr>Value Added!</vt:lpstr>
      <vt:lpstr>What are we doing?</vt:lpstr>
      <vt:lpstr>Final Message</vt:lpstr>
      <vt:lpstr> Cheryl Mabry, Owner Mabrie EEO Services mabrie@eeoservices.com 240-292-9703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Cheryl Mabry</dc:creator>
  <cp:lastModifiedBy>Cheryl Mabry</cp:lastModifiedBy>
  <cp:revision>2</cp:revision>
  <cp:lastPrinted>2026-08-03T14:40:16Z</cp:lastPrinted>
  <dcterms:created xsi:type="dcterms:W3CDTF">2026-07-16T13:08:46Z</dcterms:created>
  <dcterms:modified xsi:type="dcterms:W3CDTF">2026-08-04T14:28:29Z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0x010100027A75622EC9674296571DA65FE65A4C</vt:lpwstr>
  </property>
</Properties>
</file>