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30"/>
  </p:notesMasterIdLst>
  <p:handoutMasterIdLst>
    <p:handoutMasterId r:id="rId31"/>
  </p:handoutMasterIdLst>
  <p:sldIdLst>
    <p:sldId id="256" r:id="rId2"/>
    <p:sldId id="318" r:id="rId3"/>
    <p:sldId id="257" r:id="rId4"/>
    <p:sldId id="292" r:id="rId5"/>
    <p:sldId id="293" r:id="rId6"/>
    <p:sldId id="258" r:id="rId7"/>
    <p:sldId id="259" r:id="rId8"/>
    <p:sldId id="263" r:id="rId9"/>
    <p:sldId id="275" r:id="rId10"/>
    <p:sldId id="294" r:id="rId11"/>
    <p:sldId id="274" r:id="rId12"/>
    <p:sldId id="297" r:id="rId13"/>
    <p:sldId id="317" r:id="rId14"/>
    <p:sldId id="316" r:id="rId15"/>
    <p:sldId id="299" r:id="rId16"/>
    <p:sldId id="301" r:id="rId17"/>
    <p:sldId id="303" r:id="rId18"/>
    <p:sldId id="305" r:id="rId19"/>
    <p:sldId id="306" r:id="rId20"/>
    <p:sldId id="307" r:id="rId21"/>
    <p:sldId id="308" r:id="rId22"/>
    <p:sldId id="309" r:id="rId23"/>
    <p:sldId id="310" r:id="rId24"/>
    <p:sldId id="311" r:id="rId25"/>
    <p:sldId id="312" r:id="rId26"/>
    <p:sldId id="313" r:id="rId27"/>
    <p:sldId id="314" r:id="rId28"/>
    <p:sldId id="273" r:id="rId29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80" autoAdjust="0"/>
    <p:restoredTop sz="86410" autoAdjust="0"/>
  </p:normalViewPr>
  <p:slideViewPr>
    <p:cSldViewPr>
      <p:cViewPr varScale="1">
        <p:scale>
          <a:sx n="83" d="100"/>
          <a:sy n="83" d="100"/>
        </p:scale>
        <p:origin x="84" y="30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2612"/>
    </p:cViewPr>
    <p:sldLst>
      <p:sld r:id="rId1" collapse="1"/>
      <p:sld r:id="rId2" collapse="1"/>
      <p:sld r:id="rId3" collapse="1"/>
    </p:sldLst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27.xml"/><Relationship Id="rId2" Type="http://schemas.openxmlformats.org/officeDocument/2006/relationships/slide" Target="slides/slide20.xml"/><Relationship Id="rId1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17F44E-CEDE-4F28-8EBB-8B8302C32766}" type="datetimeFigureOut">
              <a:rPr lang="en-US" smtClean="0"/>
              <a:t>4/28/2017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4D8ADE-0A4D-4E4D-B9FF-6D1F38CA66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617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DBD78124-7B83-46D5-A42D-1882BEB7D3D3}" type="datetimeFigureOut">
              <a:rPr lang="en-US" smtClean="0"/>
              <a:pPr/>
              <a:t>4/28/2017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6AB6183F-F839-409E-B9D4-B0E6B593B43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36257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/>
          </a:p>
        </p:txBody>
      </p:sp>
      <p:sp>
        <p:nvSpPr>
          <p:cNvPr id="23555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9038" y="703263"/>
            <a:ext cx="4632325" cy="3473450"/>
          </a:xfrm>
          <a:ln cap="flat"/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8483B162-3754-45C5-9D60-710E47F00291}" type="datetimeFigureOut">
              <a:rPr lang="en-US" smtClean="0"/>
              <a:pPr/>
              <a:t>4/28/2017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0ACA0AC3-C0B1-4955-B36C-1A6E06DC6C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3B162-3754-45C5-9D60-710E47F00291}" type="datetimeFigureOut">
              <a:rPr lang="en-US" smtClean="0"/>
              <a:pPr/>
              <a:t>4/28/2017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A0AC3-C0B1-4955-B36C-1A6E06DC6C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3B162-3754-45C5-9D60-710E47F00291}" type="datetimeFigureOut">
              <a:rPr lang="en-US" smtClean="0"/>
              <a:pPr/>
              <a:t>4/28/2017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A0AC3-C0B1-4955-B36C-1A6E06DC6C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3B162-3754-45C5-9D60-710E47F00291}" type="datetimeFigureOut">
              <a:rPr lang="en-US" smtClean="0"/>
              <a:pPr/>
              <a:t>4/28/2017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A0AC3-C0B1-4955-B36C-1A6E06DC6C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3B162-3754-45C5-9D60-710E47F00291}" type="datetimeFigureOut">
              <a:rPr lang="en-US" smtClean="0"/>
              <a:pPr/>
              <a:t>4/28/2017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A0AC3-C0B1-4955-B36C-1A6E06DC6C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3B162-3754-45C5-9D60-710E47F00291}" type="datetimeFigureOut">
              <a:rPr lang="en-US" smtClean="0"/>
              <a:pPr/>
              <a:t>4/28/2017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A0AC3-C0B1-4955-B36C-1A6E06DC6C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8483B162-3754-45C5-9D60-710E47F00291}" type="datetimeFigureOut">
              <a:rPr lang="en-US" smtClean="0"/>
              <a:pPr/>
              <a:t>4/28/2017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ACA0AC3-C0B1-4955-B36C-1A6E06DC6CE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8483B162-3754-45C5-9D60-710E47F00291}" type="datetimeFigureOut">
              <a:rPr lang="en-US" smtClean="0"/>
              <a:pPr/>
              <a:t>4/28/2017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0ACA0AC3-C0B1-4955-B36C-1A6E06DC6C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3B162-3754-45C5-9D60-710E47F00291}" type="datetimeFigureOut">
              <a:rPr lang="en-US" smtClean="0"/>
              <a:pPr/>
              <a:t>4/28/2017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A0AC3-C0B1-4955-B36C-1A6E06DC6C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3B162-3754-45C5-9D60-710E47F00291}" type="datetimeFigureOut">
              <a:rPr lang="en-US" smtClean="0"/>
              <a:pPr/>
              <a:t>4/28/2017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A0AC3-C0B1-4955-B36C-1A6E06DC6C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3B162-3754-45C5-9D60-710E47F00291}" type="datetimeFigureOut">
              <a:rPr lang="en-US" smtClean="0"/>
              <a:pPr/>
              <a:t>4/28/2017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A0AC3-C0B1-4955-B36C-1A6E06DC6C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8483B162-3754-45C5-9D60-710E47F00291}" type="datetimeFigureOut">
              <a:rPr lang="en-US" smtClean="0"/>
              <a:pPr/>
              <a:t>4/28/2017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0ACA0AC3-C0B1-4955-B36C-1A6E06DC6CE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62000"/>
            <a:ext cx="7772400" cy="1447800"/>
          </a:xfrm>
        </p:spPr>
        <p:txBody>
          <a:bodyPr>
            <a:normAutofit/>
          </a:bodyPr>
          <a:lstStyle/>
          <a:p>
            <a:r>
              <a:rPr lang="en-US" sz="4000" dirty="0"/>
              <a:t>Negotiation Skills for the HR Professional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AK State HR Conference 2017</a:t>
            </a:r>
            <a:endParaRPr lang="en-US" dirty="0" smtClean="0"/>
          </a:p>
          <a:p>
            <a:r>
              <a:rPr lang="en-US" dirty="0" smtClean="0"/>
              <a:t>Frank </a:t>
            </a:r>
            <a:r>
              <a:rPr lang="en-US" dirty="0" smtClean="0"/>
              <a:t>Jeffries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6326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9421" y="457200"/>
            <a:ext cx="8229600" cy="106984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The Potential is Real:</a:t>
            </a:r>
            <a:br>
              <a:rPr lang="en-US" dirty="0" smtClean="0"/>
            </a:br>
            <a:r>
              <a:rPr lang="en-US" dirty="0" smtClean="0"/>
              <a:t>Pareto</a:t>
            </a:r>
            <a:r>
              <a:rPr lang="en-US" baseline="0" dirty="0" smtClean="0"/>
              <a:t> Superior Solutions</a:t>
            </a:r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1949852" y="1676400"/>
            <a:ext cx="76200" cy="44466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V="1">
            <a:off x="2026052" y="6126311"/>
            <a:ext cx="4679548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914400" y="3352800"/>
            <a:ext cx="80823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Value</a:t>
            </a:r>
          </a:p>
          <a:p>
            <a:r>
              <a:rPr lang="en-US" dirty="0"/>
              <a:t>f</a:t>
            </a:r>
            <a:r>
              <a:rPr lang="en-US" dirty="0" smtClean="0"/>
              <a:t>or</a:t>
            </a:r>
          </a:p>
          <a:p>
            <a:r>
              <a:rPr lang="en-US" dirty="0" smtClean="0"/>
              <a:t>You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4191000" y="6400800"/>
            <a:ext cx="15648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Value for Me</a:t>
            </a:r>
            <a:endParaRPr lang="en-US" dirty="0"/>
          </a:p>
        </p:txBody>
      </p:sp>
      <p:cxnSp>
        <p:nvCxnSpPr>
          <p:cNvPr id="28" name="Straight Connector 27"/>
          <p:cNvCxnSpPr/>
          <p:nvPr/>
        </p:nvCxnSpPr>
        <p:spPr>
          <a:xfrm flipV="1">
            <a:off x="1987952" y="4213185"/>
            <a:ext cx="3014360" cy="540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flipH="1" flipV="1">
            <a:off x="4021720" y="3276600"/>
            <a:ext cx="16881" cy="281940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3703899" y="2514600"/>
            <a:ext cx="27911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Pareto Optimal Frontier</a:t>
            </a:r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5638799" y="3715038"/>
            <a:ext cx="30925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Unrealized </a:t>
            </a:r>
            <a:r>
              <a:rPr lang="en-US" dirty="0"/>
              <a:t>P</a:t>
            </a:r>
            <a:r>
              <a:rPr lang="en-US" dirty="0" smtClean="0"/>
              <a:t>otential </a:t>
            </a:r>
            <a:r>
              <a:rPr lang="en-US" dirty="0"/>
              <a:t>V</a:t>
            </a:r>
            <a:r>
              <a:rPr lang="en-US" dirty="0" smtClean="0"/>
              <a:t>alue</a:t>
            </a:r>
            <a:endParaRPr lang="en-US" dirty="0"/>
          </a:p>
        </p:txBody>
      </p:sp>
      <p:cxnSp>
        <p:nvCxnSpPr>
          <p:cNvPr id="37" name="Straight Arrow Connector 36"/>
          <p:cNvCxnSpPr>
            <a:stCxn id="35" idx="1"/>
          </p:cNvCxnSpPr>
          <p:nvPr/>
        </p:nvCxnSpPr>
        <p:spPr>
          <a:xfrm flipH="1">
            <a:off x="4365826" y="3899704"/>
            <a:ext cx="1272973" cy="0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5023656" y="4213185"/>
            <a:ext cx="0" cy="1909824"/>
          </a:xfrm>
          <a:prstGeom prst="line">
            <a:avLst/>
          </a:prstGeom>
          <a:ln>
            <a:solidFill>
              <a:srgbClr val="00B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 flipH="1">
            <a:off x="2004831" y="3276600"/>
            <a:ext cx="2016889" cy="0"/>
          </a:xfrm>
          <a:prstGeom prst="line">
            <a:avLst/>
          </a:prstGeom>
          <a:ln>
            <a:solidFill>
              <a:srgbClr val="00B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5715000" y="4572000"/>
            <a:ext cx="28504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Typical Settlement Point</a:t>
            </a:r>
            <a:endParaRPr lang="en-US" dirty="0"/>
          </a:p>
        </p:txBody>
      </p:sp>
      <p:cxnSp>
        <p:nvCxnSpPr>
          <p:cNvPr id="44" name="Straight Arrow Connector 43"/>
          <p:cNvCxnSpPr>
            <a:stCxn id="42" idx="1"/>
          </p:cNvCxnSpPr>
          <p:nvPr/>
        </p:nvCxnSpPr>
        <p:spPr>
          <a:xfrm flipH="1" flipV="1">
            <a:off x="4038600" y="4240192"/>
            <a:ext cx="1676400" cy="516474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2026052" y="6258046"/>
            <a:ext cx="633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Low</a:t>
            </a:r>
            <a:endParaRPr lang="en-US" dirty="0"/>
          </a:p>
        </p:txBody>
      </p:sp>
      <p:sp>
        <p:nvSpPr>
          <p:cNvPr id="46" name="TextBox 45"/>
          <p:cNvSpPr txBox="1"/>
          <p:nvPr/>
        </p:nvSpPr>
        <p:spPr>
          <a:xfrm>
            <a:off x="1066800" y="1828800"/>
            <a:ext cx="7136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High</a:t>
            </a:r>
            <a:endParaRPr lang="en-US" dirty="0"/>
          </a:p>
        </p:txBody>
      </p:sp>
      <p:sp>
        <p:nvSpPr>
          <p:cNvPr id="49" name="TextBox 48"/>
          <p:cNvSpPr txBox="1"/>
          <p:nvPr/>
        </p:nvSpPr>
        <p:spPr>
          <a:xfrm>
            <a:off x="6495048" y="6248400"/>
            <a:ext cx="7136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High</a:t>
            </a:r>
            <a:endParaRPr lang="en-US" dirty="0"/>
          </a:p>
        </p:txBody>
      </p:sp>
      <p:sp>
        <p:nvSpPr>
          <p:cNvPr id="50" name="TextBox 49"/>
          <p:cNvSpPr txBox="1"/>
          <p:nvPr/>
        </p:nvSpPr>
        <p:spPr>
          <a:xfrm>
            <a:off x="1143000" y="5797081"/>
            <a:ext cx="633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Low</a:t>
            </a:r>
            <a:endParaRPr lang="en-US" dirty="0"/>
          </a:p>
        </p:txBody>
      </p:sp>
      <p:sp>
        <p:nvSpPr>
          <p:cNvPr id="6" name="Arc 5"/>
          <p:cNvSpPr/>
          <p:nvPr/>
        </p:nvSpPr>
        <p:spPr>
          <a:xfrm>
            <a:off x="-1676400" y="2699266"/>
            <a:ext cx="7315199" cy="6825734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rc 7"/>
          <p:cNvSpPr/>
          <p:nvPr/>
        </p:nvSpPr>
        <p:spPr>
          <a:xfrm rot="10800000">
            <a:off x="1981198" y="-685800"/>
            <a:ext cx="7315201" cy="6808808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6406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en-US" baseline="0" dirty="0" smtClean="0"/>
              <a:t>How to </a:t>
            </a:r>
            <a:r>
              <a:rPr lang="en-US" dirty="0" smtClean="0"/>
              <a:t>Create Pareto Superior Solutions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Superordinate</a:t>
            </a:r>
            <a:r>
              <a:rPr lang="en-US" baseline="0" dirty="0" smtClean="0"/>
              <a:t> goal</a:t>
            </a:r>
          </a:p>
          <a:p>
            <a:r>
              <a:rPr lang="en-US" baseline="0" dirty="0" smtClean="0"/>
              <a:t>Trust</a:t>
            </a:r>
            <a:endParaRPr lang="en-US" dirty="0" smtClean="0"/>
          </a:p>
          <a:p>
            <a:r>
              <a:rPr lang="en-US" dirty="0" smtClean="0"/>
              <a:t>Plan</a:t>
            </a:r>
            <a:endParaRPr lang="en-US" dirty="0" smtClean="0"/>
          </a:p>
          <a:p>
            <a:r>
              <a:rPr lang="en-US" dirty="0" smtClean="0"/>
              <a:t>Develop supporting arguments</a:t>
            </a:r>
          </a:p>
          <a:p>
            <a:r>
              <a:rPr lang="en-US" dirty="0" smtClean="0"/>
              <a:t>Choose an integrative approach to negotiation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1892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685800"/>
            <a:ext cx="8229600" cy="1066800"/>
          </a:xfrm>
        </p:spPr>
        <p:txBody>
          <a:bodyPr/>
          <a:lstStyle/>
          <a:p>
            <a:r>
              <a:rPr lang="en-US" dirty="0" smtClean="0"/>
              <a:t>Develop a Superordinate</a:t>
            </a:r>
            <a:r>
              <a:rPr lang="en-US" baseline="0" dirty="0" smtClean="0"/>
              <a:t> Goal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It is important and necessary</a:t>
            </a:r>
          </a:p>
          <a:p>
            <a:r>
              <a:rPr lang="en-US" dirty="0" smtClean="0"/>
              <a:t>Establishes</a:t>
            </a:r>
            <a:r>
              <a:rPr lang="en-US" baseline="0" dirty="0" smtClean="0"/>
              <a:t> that you have mutual goals</a:t>
            </a:r>
          </a:p>
          <a:p>
            <a:pPr lvl="1"/>
            <a:r>
              <a:rPr lang="en-US" baseline="0" dirty="0" smtClean="0"/>
              <a:t>You work for the same </a:t>
            </a:r>
            <a:r>
              <a:rPr lang="en-US" baseline="0" dirty="0" smtClean="0"/>
              <a:t>organization (value chain)</a:t>
            </a:r>
            <a:endParaRPr lang="en-US" baseline="0" dirty="0" smtClean="0"/>
          </a:p>
          <a:p>
            <a:pPr lvl="1"/>
            <a:r>
              <a:rPr lang="en-US" baseline="0" dirty="0" smtClean="0"/>
              <a:t>You have the same mission</a:t>
            </a:r>
          </a:p>
          <a:p>
            <a:pPr lvl="1"/>
            <a:r>
              <a:rPr lang="en-US" baseline="0" dirty="0" smtClean="0"/>
              <a:t>You have the same vision</a:t>
            </a:r>
          </a:p>
          <a:p>
            <a:pPr lvl="1"/>
            <a:r>
              <a:rPr lang="en-US" baseline="0" dirty="0" smtClean="0"/>
              <a:t>You have the same values</a:t>
            </a:r>
          </a:p>
          <a:p>
            <a:r>
              <a:rPr lang="en-US" baseline="0" dirty="0" smtClean="0"/>
              <a:t>Lays the foundation for success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1344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Trust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r>
              <a:rPr lang="en-US" dirty="0" smtClean="0"/>
              <a:t>It is foundational to risk taking</a:t>
            </a:r>
          </a:p>
          <a:p>
            <a:r>
              <a:rPr lang="en-US" dirty="0" smtClean="0"/>
              <a:t>Risk taking is foundational to Pareto superior solutions</a:t>
            </a:r>
          </a:p>
          <a:p>
            <a:r>
              <a:rPr lang="en-US" dirty="0" smtClean="0"/>
              <a:t>It starts with the second you meet</a:t>
            </a:r>
          </a:p>
          <a:p>
            <a:r>
              <a:rPr lang="en-US" dirty="0" smtClean="0"/>
              <a:t>Take time to establish</a:t>
            </a:r>
            <a:r>
              <a:rPr lang="en-US" baseline="0" dirty="0" smtClean="0"/>
              <a:t> rapport </a:t>
            </a:r>
            <a:r>
              <a:rPr lang="en-US" i="1" u="sng" baseline="0" dirty="0" smtClean="0"/>
              <a:t>every single meeting</a:t>
            </a:r>
          </a:p>
          <a:p>
            <a:r>
              <a:rPr lang="en-US" i="0" u="none" baseline="0" dirty="0" smtClean="0"/>
              <a:t>Remember the superordinate goal</a:t>
            </a:r>
            <a:endParaRPr lang="en-US" i="0" u="none" dirty="0"/>
          </a:p>
        </p:txBody>
      </p:sp>
    </p:spTree>
    <p:extLst>
      <p:ext uri="{BB962C8B-B14F-4D97-AF65-F5344CB8AC3E}">
        <p14:creationId xmlns:p14="http://schemas.microsoft.com/office/powerpoint/2010/main" val="35664923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371600"/>
          </a:xfrm>
        </p:spPr>
        <p:txBody>
          <a:bodyPr>
            <a:normAutofit/>
          </a:bodyPr>
          <a:lstStyle/>
          <a:p>
            <a:r>
              <a:rPr lang="en-US" dirty="0" smtClean="0"/>
              <a:t>Knowing What You Want</a:t>
            </a:r>
            <a:r>
              <a:rPr lang="en-US" baseline="0" dirty="0" smtClean="0"/>
              <a:t> and Why: Planning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32888"/>
            <a:ext cx="8229600" cy="3791712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Planning is critical to success</a:t>
            </a:r>
          </a:p>
          <a:p>
            <a:r>
              <a:rPr lang="en-US" dirty="0" smtClean="0"/>
              <a:t>Know your </a:t>
            </a:r>
            <a:r>
              <a:rPr lang="en-US" dirty="0" smtClean="0"/>
              <a:t>BATNA (Best Alternative to a Negotiated Solution)</a:t>
            </a:r>
            <a:endParaRPr lang="en-US" dirty="0" smtClean="0"/>
          </a:p>
          <a:p>
            <a:r>
              <a:rPr lang="en-US" dirty="0" smtClean="0"/>
              <a:t>Set goals and limits</a:t>
            </a:r>
          </a:p>
          <a:p>
            <a:r>
              <a:rPr lang="en-US" dirty="0" smtClean="0"/>
              <a:t>It is about total value,</a:t>
            </a:r>
            <a:r>
              <a:rPr lang="en-US" baseline="0" dirty="0" smtClean="0"/>
              <a:t> not absolutes on single issues</a:t>
            </a:r>
          </a:p>
          <a:p>
            <a:r>
              <a:rPr lang="en-US" baseline="0" dirty="0" smtClean="0"/>
              <a:t>It needs to make sense for both sides – DON’T</a:t>
            </a:r>
            <a:r>
              <a:rPr lang="en-US" dirty="0" smtClean="0"/>
              <a:t> FORGET IT</a:t>
            </a:r>
          </a:p>
          <a:p>
            <a:r>
              <a:rPr lang="en-US" dirty="0" smtClean="0"/>
              <a:t>The rationale must be convincing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2241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1066800"/>
          </a:xfrm>
        </p:spPr>
        <p:txBody>
          <a:bodyPr/>
          <a:lstStyle/>
          <a:p>
            <a:r>
              <a:rPr lang="en-US" dirty="0" smtClean="0"/>
              <a:t>Be Clear</a:t>
            </a:r>
            <a:r>
              <a:rPr lang="en-US" baseline="0" dirty="0" smtClean="0"/>
              <a:t> About Your Expectations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057400"/>
            <a:ext cx="7620000" cy="4800600"/>
          </a:xfrm>
        </p:spPr>
        <p:txBody>
          <a:bodyPr/>
          <a:lstStyle/>
          <a:p>
            <a:r>
              <a:rPr lang="en-US" dirty="0" smtClean="0"/>
              <a:t>Mutual gains approach /Interest-based bargaining</a:t>
            </a:r>
          </a:p>
          <a:p>
            <a:r>
              <a:rPr lang="en-US" dirty="0" smtClean="0"/>
              <a:t>Telling the truth</a:t>
            </a:r>
          </a:p>
          <a:p>
            <a:r>
              <a:rPr lang="en-US" dirty="0" smtClean="0"/>
              <a:t>Exercising restraint</a:t>
            </a:r>
          </a:p>
          <a:p>
            <a:r>
              <a:rPr lang="en-US" dirty="0" smtClean="0"/>
              <a:t>Expect cynicism</a:t>
            </a:r>
          </a:p>
          <a:p>
            <a:r>
              <a:rPr lang="en-US" dirty="0" smtClean="0"/>
              <a:t>Be persistent</a:t>
            </a:r>
          </a:p>
          <a:p>
            <a:r>
              <a:rPr lang="en-US" dirty="0" smtClean="0"/>
              <a:t>Be the leader by example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1182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09600"/>
            <a:ext cx="7620000" cy="1143000"/>
          </a:xfrm>
          <a:noFill/>
        </p:spPr>
        <p:txBody>
          <a:bodyPr/>
          <a:lstStyle/>
          <a:p>
            <a:r>
              <a:rPr lang="en-US" dirty="0" smtClean="0"/>
              <a:t>Integrative Negotiation </a:t>
            </a:r>
          </a:p>
        </p:txBody>
      </p:sp>
      <p:sp>
        <p:nvSpPr>
          <p:cNvPr id="9218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basic idea is that both sides can achieve their objectives</a:t>
            </a:r>
          </a:p>
          <a:p>
            <a:r>
              <a:rPr lang="en-US" dirty="0" smtClean="0"/>
              <a:t>Some important ideas:</a:t>
            </a:r>
          </a:p>
          <a:p>
            <a:pPr lvl="1"/>
            <a:r>
              <a:rPr lang="en-US" sz="2400" dirty="0" smtClean="0"/>
              <a:t>Create a free flow of information</a:t>
            </a:r>
          </a:p>
          <a:p>
            <a:pPr lvl="1"/>
            <a:r>
              <a:rPr lang="en-US" sz="2400" dirty="0" smtClean="0"/>
              <a:t>Understand the other</a:t>
            </a:r>
          </a:p>
          <a:p>
            <a:pPr lvl="1"/>
            <a:r>
              <a:rPr lang="en-US" sz="2400" dirty="0" smtClean="0"/>
              <a:t>Understand not only what they want</a:t>
            </a:r>
          </a:p>
          <a:p>
            <a:pPr lvl="2"/>
            <a:r>
              <a:rPr lang="en-US" sz="2200" dirty="0" smtClean="0"/>
              <a:t>Why do they want it?</a:t>
            </a:r>
          </a:p>
          <a:p>
            <a:pPr lvl="2"/>
            <a:r>
              <a:rPr lang="en-US" sz="2200" dirty="0" smtClean="0"/>
              <a:t>What problem are they trying to solve</a:t>
            </a:r>
            <a:r>
              <a:rPr lang="en-US" sz="2200" dirty="0" smtClean="0"/>
              <a:t>?</a:t>
            </a:r>
            <a:endParaRPr lang="en-US" sz="2200" dirty="0" smtClean="0"/>
          </a:p>
        </p:txBody>
      </p:sp>
    </p:spTree>
    <p:extLst>
      <p:ext uri="{BB962C8B-B14F-4D97-AF65-F5344CB8AC3E}">
        <p14:creationId xmlns:p14="http://schemas.microsoft.com/office/powerpoint/2010/main" val="107568236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1066800"/>
          </a:xfrm>
        </p:spPr>
        <p:txBody>
          <a:bodyPr/>
          <a:lstStyle/>
          <a:p>
            <a:r>
              <a:rPr lang="en-US" dirty="0" smtClean="0"/>
              <a:t>Seek Mutually Beneficial Tradeoffs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7620000" cy="4800600"/>
          </a:xfrm>
        </p:spPr>
        <p:txBody>
          <a:bodyPr>
            <a:normAutofit/>
          </a:bodyPr>
          <a:lstStyle/>
          <a:p>
            <a:r>
              <a:rPr lang="en-US" dirty="0" smtClean="0"/>
              <a:t>Preferences are not the same for both parties</a:t>
            </a:r>
          </a:p>
          <a:p>
            <a:r>
              <a:rPr lang="en-US" dirty="0" smtClean="0"/>
              <a:t>Talk about your relative priorities</a:t>
            </a:r>
          </a:p>
          <a:p>
            <a:r>
              <a:rPr lang="en-US" dirty="0" smtClean="0"/>
              <a:t>Invite</a:t>
            </a:r>
            <a:r>
              <a:rPr lang="en-US" baseline="0" dirty="0" smtClean="0"/>
              <a:t> your opponent to talk about theirs</a:t>
            </a:r>
          </a:p>
          <a:p>
            <a:r>
              <a:rPr lang="en-US" baseline="0" dirty="0" smtClean="0"/>
              <a:t>Discover the differences</a:t>
            </a:r>
          </a:p>
          <a:p>
            <a:pPr rtl="0" eaLnBrk="1" latinLnBrk="0" hangingPunct="1"/>
            <a:r>
              <a:rPr kumimoji="0" lang="en-US" kern="1200" dirty="0" smtClean="0">
                <a:solidFill>
                  <a:schemeClr val="tx1"/>
                </a:solidFill>
                <a:effectLst/>
              </a:rPr>
              <a:t>Explore different ways to logroll</a:t>
            </a:r>
            <a:endParaRPr lang="en-US" dirty="0" smtClean="0">
              <a:effectLst/>
            </a:endParaRPr>
          </a:p>
          <a:p>
            <a:pPr lvl="1" rtl="0" eaLnBrk="1" latinLnBrk="0" hangingPunct="1"/>
            <a:r>
              <a:rPr kumimoji="0" lang="en-US" sz="2800" kern="1200" dirty="0" smtClean="0">
                <a:solidFill>
                  <a:schemeClr val="tx1"/>
                </a:solidFill>
                <a:effectLst/>
              </a:rPr>
              <a:t>Risk, Expectations, Time Preferences</a:t>
            </a:r>
            <a:endParaRPr lang="en-US" sz="2800" baseline="0" dirty="0" smtClean="0"/>
          </a:p>
          <a:p>
            <a:r>
              <a:rPr lang="en-US" dirty="0" smtClean="0"/>
              <a:t>Make mutually beneficial tradeoffs and both sides win</a:t>
            </a:r>
            <a:endParaRPr lang="en-US" baseline="0" dirty="0" smtClean="0"/>
          </a:p>
        </p:txBody>
      </p:sp>
    </p:spTree>
    <p:extLst>
      <p:ext uri="{BB962C8B-B14F-4D97-AF65-F5344CB8AC3E}">
        <p14:creationId xmlns:p14="http://schemas.microsoft.com/office/powerpoint/2010/main" val="17363741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1066800"/>
          </a:xfrm>
        </p:spPr>
        <p:txBody>
          <a:bodyPr/>
          <a:lstStyle/>
          <a:p>
            <a:r>
              <a:rPr lang="en-US" dirty="0" smtClean="0"/>
              <a:t>Negotiating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Offer information</a:t>
            </a:r>
          </a:p>
          <a:p>
            <a:r>
              <a:rPr lang="en-US" dirty="0" smtClean="0"/>
              <a:t>Ask for what you want</a:t>
            </a:r>
          </a:p>
          <a:p>
            <a:pPr lvl="1"/>
            <a:r>
              <a:rPr lang="en-US" dirty="0" smtClean="0"/>
              <a:t>Explain why you want it</a:t>
            </a:r>
          </a:p>
          <a:p>
            <a:pPr marL="658368" marR="0" lvl="1" indent="-246888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SzTx/>
              <a:buFont typeface="Georgia"/>
              <a:buChar char="▫"/>
              <a:tabLst/>
              <a:defRPr/>
            </a:pPr>
            <a:r>
              <a:rPr kumimoji="0" lang="en-US" sz="2600" kern="1200" baseline="0" dirty="0" smtClean="0">
                <a:solidFill>
                  <a:schemeClr val="accent2"/>
                </a:solidFill>
                <a:effectLst/>
                <a:latin typeface="+mn-lt"/>
                <a:ea typeface="+mn-ea"/>
                <a:cs typeface="+mn-cs"/>
              </a:rPr>
              <a:t>Be objective, show both sides</a:t>
            </a:r>
            <a:endParaRPr lang="en-US" sz="2600" dirty="0" smtClean="0">
              <a:effectLst/>
            </a:endParaRPr>
          </a:p>
          <a:p>
            <a:pPr lvl="1"/>
            <a:r>
              <a:rPr lang="en-US" baseline="0" dirty="0" smtClean="0"/>
              <a:t>Use objective data and share your sources</a:t>
            </a:r>
          </a:p>
          <a:p>
            <a:pPr marL="658368" marR="0" lvl="1" indent="-246888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SzTx/>
              <a:buFont typeface="Georgia"/>
              <a:buChar char="▫"/>
              <a:tabLst/>
              <a:defRPr/>
            </a:pPr>
            <a:r>
              <a:rPr kumimoji="0" lang="en-US" sz="2600" kern="1200" dirty="0" smtClean="0">
                <a:solidFill>
                  <a:schemeClr val="accent2"/>
                </a:solidFill>
                <a:effectLst/>
                <a:latin typeface="+mn-lt"/>
                <a:ea typeface="+mn-ea"/>
                <a:cs typeface="+mn-cs"/>
              </a:rPr>
              <a:t>Show the benefit to both</a:t>
            </a:r>
            <a:r>
              <a:rPr kumimoji="0" lang="en-US" sz="2600" kern="1200" baseline="0" dirty="0" smtClean="0">
                <a:solidFill>
                  <a:schemeClr val="accent2"/>
                </a:solidFill>
                <a:effectLst/>
                <a:latin typeface="+mn-lt"/>
                <a:ea typeface="+mn-ea"/>
                <a:cs typeface="+mn-cs"/>
              </a:rPr>
              <a:t> sides</a:t>
            </a:r>
            <a:endParaRPr lang="en-US" sz="2600" dirty="0" smtClean="0">
              <a:effectLst/>
            </a:endParaRPr>
          </a:p>
          <a:p>
            <a:pPr lvl="1"/>
            <a:r>
              <a:rPr lang="en-US" baseline="0" dirty="0" smtClean="0"/>
              <a:t>Give them the tools to help them sway their constituency</a:t>
            </a:r>
          </a:p>
        </p:txBody>
      </p:sp>
    </p:spTree>
    <p:extLst>
      <p:ext uri="{BB962C8B-B14F-4D97-AF65-F5344CB8AC3E}">
        <p14:creationId xmlns:p14="http://schemas.microsoft.com/office/powerpoint/2010/main" val="3476207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609600"/>
            <a:ext cx="8458200" cy="1066800"/>
          </a:xfrm>
        </p:spPr>
        <p:txBody>
          <a:bodyPr>
            <a:normAutofit fontScale="90000"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kern="12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Don’t Expect </a:t>
            </a:r>
            <a:r>
              <a:rPr lang="en-US" sz="4400" dirty="0">
                <a:solidFill>
                  <a:schemeClr val="tx1"/>
                </a:solidFill>
              </a:rPr>
              <a:t>I</a:t>
            </a:r>
            <a:r>
              <a:rPr lang="en-US" sz="4400" kern="12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mmediate </a:t>
            </a:r>
            <a:r>
              <a:rPr lang="en-US" sz="4400" dirty="0">
                <a:solidFill>
                  <a:schemeClr val="tx1"/>
                </a:solidFill>
              </a:rPr>
              <a:t>A</a:t>
            </a:r>
            <a:r>
              <a:rPr lang="en-US" sz="4400" kern="12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greement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rtl="0" eaLnBrk="1" latinLnBrk="0" hangingPunct="1"/>
            <a:r>
              <a:rPr lang="en-US" kern="1200" dirty="0" smtClean="0">
                <a:solidFill>
                  <a:schemeClr val="tx1"/>
                </a:solidFill>
              </a:rPr>
              <a:t>Be mindful of your opponent’s constituency and their</a:t>
            </a:r>
            <a:r>
              <a:rPr lang="en-US" kern="1200" baseline="0" dirty="0" smtClean="0">
                <a:solidFill>
                  <a:schemeClr val="tx1"/>
                </a:solidFill>
              </a:rPr>
              <a:t> expectations/demands</a:t>
            </a:r>
            <a:endParaRPr lang="en-US" dirty="0" smtClean="0"/>
          </a:p>
          <a:p>
            <a:pPr rtl="0" eaLnBrk="1" latinLnBrk="0" hangingPunct="1"/>
            <a:r>
              <a:rPr lang="en-US" kern="1200" baseline="0" dirty="0" smtClean="0">
                <a:solidFill>
                  <a:schemeClr val="tx1"/>
                </a:solidFill>
              </a:rPr>
              <a:t>Remember WIIFM?</a:t>
            </a:r>
          </a:p>
          <a:p>
            <a:pPr rtl="0" eaLnBrk="1" latinLnBrk="0" hangingPunct="1"/>
            <a:r>
              <a:rPr lang="en-US" dirty="0" smtClean="0"/>
              <a:t>A good deal for you must also be a good deal for them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7536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Quick Little Peek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Everyone’s first Question</a:t>
            </a:r>
          </a:p>
          <a:p>
            <a:r>
              <a:rPr lang="en-US" dirty="0" smtClean="0"/>
              <a:t>Negotiation</a:t>
            </a:r>
            <a:r>
              <a:rPr lang="en-US" baseline="0" dirty="0" smtClean="0"/>
              <a:t> Approaches and issues</a:t>
            </a:r>
          </a:p>
          <a:p>
            <a:r>
              <a:rPr lang="en-US" baseline="0" dirty="0" smtClean="0"/>
              <a:t>What is possible?</a:t>
            </a:r>
          </a:p>
          <a:p>
            <a:r>
              <a:rPr lang="en-US" baseline="0" dirty="0" smtClean="0"/>
              <a:t>How do we get there?</a:t>
            </a:r>
          </a:p>
        </p:txBody>
      </p:sp>
    </p:spTree>
    <p:extLst>
      <p:ext uri="{BB962C8B-B14F-4D97-AF65-F5344CB8AC3E}">
        <p14:creationId xmlns:p14="http://schemas.microsoft.com/office/powerpoint/2010/main" val="5248997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1066800"/>
          </a:xfrm>
        </p:spPr>
        <p:txBody>
          <a:bodyPr/>
          <a:lstStyle/>
          <a:p>
            <a:r>
              <a:rPr lang="en-US" dirty="0" smtClean="0"/>
              <a:t>Expect the Unexpected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 matter what happens, keep your</a:t>
            </a:r>
            <a:r>
              <a:rPr lang="en-US" baseline="0" dirty="0" smtClean="0"/>
              <a:t> cool</a:t>
            </a:r>
          </a:p>
          <a:p>
            <a:r>
              <a:rPr lang="en-US" baseline="0" dirty="0" smtClean="0"/>
              <a:t>Don’t respond to attacks</a:t>
            </a:r>
          </a:p>
          <a:p>
            <a:r>
              <a:rPr lang="en-US" baseline="0" dirty="0" smtClean="0"/>
              <a:t>Take breaks</a:t>
            </a:r>
          </a:p>
          <a:p>
            <a:pPr lvl="1"/>
            <a:r>
              <a:rPr lang="en-US" dirty="0" smtClean="0"/>
              <a:t>To cool off tension between sides</a:t>
            </a:r>
            <a:endParaRPr lang="en-US" baseline="0" dirty="0" smtClean="0"/>
          </a:p>
          <a:p>
            <a:r>
              <a:rPr lang="en-US" baseline="0" dirty="0" smtClean="0"/>
              <a:t>Just let things go</a:t>
            </a:r>
            <a:r>
              <a:rPr lang="en-US" dirty="0" smtClean="0"/>
              <a:t> but g</a:t>
            </a:r>
            <a:r>
              <a:rPr lang="en-US" baseline="0" dirty="0" smtClean="0"/>
              <a:t>et firm if you need to</a:t>
            </a:r>
          </a:p>
        </p:txBody>
      </p:sp>
    </p:spTree>
    <p:extLst>
      <p:ext uri="{BB962C8B-B14F-4D97-AF65-F5344CB8AC3E}">
        <p14:creationId xmlns:p14="http://schemas.microsoft.com/office/powerpoint/2010/main" val="3520871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1066800"/>
          </a:xfrm>
        </p:spPr>
        <p:txBody>
          <a:bodyPr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kern="120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What Happens if You Get Stuck?</a:t>
            </a:r>
            <a:endParaRPr lang="en-US" sz="4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It happens so:</a:t>
            </a:r>
          </a:p>
          <a:p>
            <a:pPr lvl="1"/>
            <a:r>
              <a:rPr lang="en-US" dirty="0" smtClean="0"/>
              <a:t>Don’t spin your wheels,</a:t>
            </a:r>
            <a:r>
              <a:rPr lang="en-US" baseline="0" dirty="0" smtClean="0"/>
              <a:t> move on and circle back later</a:t>
            </a:r>
          </a:p>
          <a:p>
            <a:pPr lvl="1"/>
            <a:r>
              <a:rPr lang="en-US" baseline="0" dirty="0" smtClean="0"/>
              <a:t>Be clear about why you are stuck</a:t>
            </a:r>
          </a:p>
          <a:p>
            <a:pPr lvl="2"/>
            <a:r>
              <a:rPr lang="en-US" dirty="0" smtClean="0"/>
              <a:t>Lack of good data</a:t>
            </a:r>
          </a:p>
          <a:p>
            <a:pPr lvl="2"/>
            <a:r>
              <a:rPr lang="en-US" dirty="0" smtClean="0"/>
              <a:t>Ineffective presentation</a:t>
            </a:r>
          </a:p>
          <a:p>
            <a:pPr lvl="2"/>
            <a:r>
              <a:rPr lang="en-US" dirty="0" smtClean="0"/>
              <a:t>Hard line constituency</a:t>
            </a:r>
          </a:p>
          <a:p>
            <a:pPr lvl="2"/>
            <a:r>
              <a:rPr lang="en-US" dirty="0" smtClean="0"/>
              <a:t>Insufficient concession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2990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1066800"/>
          </a:xfrm>
        </p:spPr>
        <p:txBody>
          <a:bodyPr/>
          <a:lstStyle/>
          <a:p>
            <a:r>
              <a:rPr lang="en-US" dirty="0" smtClean="0"/>
              <a:t>If at First You Don’t Succeed…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Try something different</a:t>
            </a:r>
          </a:p>
          <a:p>
            <a:r>
              <a:rPr lang="en-US" dirty="0" smtClean="0"/>
              <a:t>Ask what it will take to get agreement</a:t>
            </a:r>
          </a:p>
          <a:p>
            <a:r>
              <a:rPr lang="en-US" dirty="0" smtClean="0"/>
              <a:t>If you need to give something up to move on find</a:t>
            </a:r>
            <a:r>
              <a:rPr lang="en-US" baseline="0" dirty="0" smtClean="0"/>
              <a:t> a way to recoup it somewhere else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5466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Be Adaptable to Meet Your Overall Goals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9800"/>
            <a:ext cx="7620000" cy="4800600"/>
          </a:xfrm>
        </p:spPr>
        <p:txBody>
          <a:bodyPr/>
          <a:lstStyle/>
          <a:p>
            <a:r>
              <a:rPr lang="en-US" dirty="0" smtClean="0"/>
              <a:t>Setting limits on each issue can create</a:t>
            </a:r>
            <a:r>
              <a:rPr lang="en-US" baseline="0" dirty="0" smtClean="0"/>
              <a:t> problems</a:t>
            </a:r>
          </a:p>
          <a:p>
            <a:r>
              <a:rPr lang="en-US" baseline="0" dirty="0" smtClean="0"/>
              <a:t>Look for overall value of all issues combined instead</a:t>
            </a:r>
          </a:p>
          <a:p>
            <a:r>
              <a:rPr lang="en-US" baseline="0" dirty="0" smtClean="0"/>
              <a:t>You will learn things in the negotiation that require flexibility to resolve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748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1066800"/>
          </a:xfrm>
        </p:spPr>
        <p:txBody>
          <a:bodyPr/>
          <a:lstStyle/>
          <a:p>
            <a:r>
              <a:rPr lang="en-US" dirty="0" smtClean="0"/>
              <a:t>Closing the Deal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All agreements on all issues are tentative until the deal is done</a:t>
            </a:r>
          </a:p>
          <a:p>
            <a:r>
              <a:rPr lang="en-US" dirty="0" smtClean="0"/>
              <a:t>Expect it to</a:t>
            </a:r>
            <a:r>
              <a:rPr lang="en-US" baseline="0" dirty="0" smtClean="0"/>
              <a:t> go to the deadline</a:t>
            </a:r>
          </a:p>
          <a:p>
            <a:r>
              <a:rPr lang="en-US" baseline="0" dirty="0" smtClean="0"/>
              <a:t>Believe in the validity of your position</a:t>
            </a:r>
          </a:p>
          <a:p>
            <a:r>
              <a:rPr lang="en-US" baseline="0" dirty="0" smtClean="0"/>
              <a:t>Be patient and firm</a:t>
            </a:r>
          </a:p>
          <a:p>
            <a:r>
              <a:rPr lang="en-US" baseline="0" dirty="0" smtClean="0"/>
              <a:t>Be willing to make trades to close the deal but respect your limit</a:t>
            </a:r>
          </a:p>
        </p:txBody>
      </p:sp>
    </p:spTree>
    <p:extLst>
      <p:ext uri="{BB962C8B-B14F-4D97-AF65-F5344CB8AC3E}">
        <p14:creationId xmlns:p14="http://schemas.microsoft.com/office/powerpoint/2010/main" val="1363704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Only by Meeting Your Mutual Goals Will You Create the Greatest</a:t>
            </a:r>
            <a:r>
              <a:rPr lang="en-US" baseline="0" dirty="0" smtClean="0"/>
              <a:t> Value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67000"/>
            <a:ext cx="8229600" cy="4325112"/>
          </a:xfrm>
        </p:spPr>
        <p:txBody>
          <a:bodyPr/>
          <a:lstStyle/>
          <a:p>
            <a:r>
              <a:rPr lang="en-US" dirty="0" smtClean="0"/>
              <a:t>Both sides need a “win”</a:t>
            </a:r>
          </a:p>
          <a:p>
            <a:r>
              <a:rPr lang="en-US" dirty="0" smtClean="0"/>
              <a:t>Cooperation</a:t>
            </a:r>
            <a:r>
              <a:rPr lang="en-US" baseline="0" dirty="0" smtClean="0"/>
              <a:t> and collaboration create value</a:t>
            </a:r>
          </a:p>
          <a:p>
            <a:r>
              <a:rPr lang="en-US" dirty="0" smtClean="0"/>
              <a:t>Understanding their real needs</a:t>
            </a:r>
            <a:r>
              <a:rPr lang="en-US" baseline="0" dirty="0" smtClean="0"/>
              <a:t> creates opportunities for mutual gain</a:t>
            </a:r>
          </a:p>
          <a:p>
            <a:r>
              <a:rPr lang="en-US" baseline="0" dirty="0" smtClean="0"/>
              <a:t>Discovering the real needs requires communication and risk-taking</a:t>
            </a:r>
          </a:p>
        </p:txBody>
      </p:sp>
    </p:spTree>
    <p:extLst>
      <p:ext uri="{BB962C8B-B14F-4D97-AF65-F5344CB8AC3E}">
        <p14:creationId xmlns:p14="http://schemas.microsoft.com/office/powerpoint/2010/main" val="1046064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1066800"/>
          </a:xfrm>
        </p:spPr>
        <p:txBody>
          <a:bodyPr/>
          <a:lstStyle/>
          <a:p>
            <a:r>
              <a:rPr lang="en-US" dirty="0" smtClean="0"/>
              <a:t>Be a Team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best assurance that everyone</a:t>
            </a:r>
            <a:r>
              <a:rPr lang="en-US" baseline="0" dirty="0" smtClean="0"/>
              <a:t> keeps their job is efficient use of resources</a:t>
            </a:r>
          </a:p>
          <a:p>
            <a:r>
              <a:rPr lang="en-US" baseline="0" dirty="0" smtClean="0"/>
              <a:t>The negotiation is really about priorities and preferences</a:t>
            </a:r>
          </a:p>
          <a:p>
            <a:r>
              <a:rPr lang="en-US" baseline="0" dirty="0" smtClean="0"/>
              <a:t>Subordinating ego for the good of the whole works </a:t>
            </a:r>
          </a:p>
          <a:p>
            <a:r>
              <a:rPr lang="en-US" baseline="0" dirty="0" smtClean="0"/>
              <a:t>Done well, mutual gains bargaining lets both sides look like heroes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9386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1066800"/>
          </a:xfrm>
        </p:spPr>
        <p:txBody>
          <a:bodyPr/>
          <a:lstStyle/>
          <a:p>
            <a:r>
              <a:rPr lang="en-US" dirty="0" smtClean="0"/>
              <a:t>Celebrate</a:t>
            </a:r>
            <a:r>
              <a:rPr lang="en-US" baseline="0" dirty="0" smtClean="0"/>
              <a:t> Your Success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It is ok to be happy with the deal</a:t>
            </a:r>
          </a:p>
          <a:p>
            <a:r>
              <a:rPr lang="en-US" dirty="0" smtClean="0"/>
              <a:t>It is ok for them to be happy with the deal too</a:t>
            </a:r>
          </a:p>
          <a:p>
            <a:r>
              <a:rPr lang="en-US" dirty="0" smtClean="0"/>
              <a:t>Set</a:t>
            </a:r>
            <a:r>
              <a:rPr lang="en-US" baseline="0" dirty="0" smtClean="0"/>
              <a:t> the stage for the next negotiation by parting on great terms</a:t>
            </a:r>
          </a:p>
          <a:p>
            <a:pPr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0733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Relax and Have a Good Time!</a:t>
            </a:r>
            <a:endParaRPr lang="en-US" dirty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74675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1066800"/>
          </a:xfrm>
        </p:spPr>
        <p:txBody>
          <a:bodyPr>
            <a:normAutofit/>
          </a:bodyPr>
          <a:lstStyle/>
          <a:p>
            <a:r>
              <a:rPr lang="en-US" dirty="0" smtClean="0"/>
              <a:t>What’s in it for Me?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You want to advance your</a:t>
            </a:r>
            <a:r>
              <a:rPr lang="en-US" baseline="0" dirty="0" smtClean="0"/>
              <a:t> interests (so do they)</a:t>
            </a:r>
          </a:p>
          <a:p>
            <a:r>
              <a:rPr lang="en-US" baseline="0" dirty="0" smtClean="0"/>
              <a:t>You want the other side to agree and be happy about it</a:t>
            </a:r>
          </a:p>
          <a:p>
            <a:r>
              <a:rPr lang="en-US" baseline="0" dirty="0" smtClean="0"/>
              <a:t>Or as Daniele </a:t>
            </a:r>
            <a:r>
              <a:rPr lang="en-US" baseline="0" dirty="0" err="1" smtClean="0"/>
              <a:t>Vare</a:t>
            </a:r>
            <a:r>
              <a:rPr lang="en-US" baseline="0" dirty="0" smtClean="0"/>
              <a:t> said “Negotiation is the art of letting them have your way”</a:t>
            </a:r>
          </a:p>
        </p:txBody>
      </p:sp>
    </p:spTree>
    <p:extLst>
      <p:ext uri="{BB962C8B-B14F-4D97-AF65-F5344CB8AC3E}">
        <p14:creationId xmlns:p14="http://schemas.microsoft.com/office/powerpoint/2010/main" val="20470638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533400"/>
            <a:ext cx="82296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j-ea"/>
                <a:cs typeface="+mj-cs"/>
              </a:rPr>
              <a:t>Common Approaches to Negotiation</a:t>
            </a:r>
            <a:endParaRPr lang="en-US" dirty="0">
              <a:ea typeface="+mj-ea"/>
              <a:cs typeface="+mj-cs"/>
            </a:endParaRP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Concern for the other’s outcome</a:t>
            </a:r>
          </a:p>
          <a:p>
            <a:pPr eaLnBrk="1" hangingPunct="1"/>
            <a:r>
              <a:rPr lang="en-US" dirty="0" smtClean="0"/>
              <a:t>Concern for one’s own outcome</a:t>
            </a:r>
          </a:p>
          <a:p>
            <a:pPr eaLnBrk="1" hangingPunct="1"/>
            <a:r>
              <a:rPr lang="en-US" dirty="0" smtClean="0"/>
              <a:t>Four modes (and compromising)</a:t>
            </a:r>
          </a:p>
          <a:p>
            <a:pPr lvl="1" eaLnBrk="1" hangingPunct="1"/>
            <a:r>
              <a:rPr lang="en-US" dirty="0" smtClean="0">
                <a:ea typeface="ＭＳ Ｐゴシック" pitchFamily="-110" charset="-128"/>
              </a:rPr>
              <a:t>accommodate</a:t>
            </a:r>
            <a:endParaRPr lang="en-US" dirty="0" smtClean="0">
              <a:ea typeface="ＭＳ Ｐゴシック" pitchFamily="-110" charset="-128"/>
            </a:endParaRPr>
          </a:p>
          <a:p>
            <a:pPr lvl="1" eaLnBrk="1" hangingPunct="1"/>
            <a:r>
              <a:rPr lang="en-US" dirty="0" smtClean="0">
                <a:ea typeface="ＭＳ Ｐゴシック" pitchFamily="-110" charset="-128"/>
              </a:rPr>
              <a:t>inaction</a:t>
            </a:r>
          </a:p>
          <a:p>
            <a:pPr lvl="1" eaLnBrk="1" hangingPunct="1"/>
            <a:r>
              <a:rPr lang="en-US" dirty="0" smtClean="0">
                <a:ea typeface="ＭＳ Ｐゴシック" pitchFamily="-110" charset="-128"/>
              </a:rPr>
              <a:t>contending</a:t>
            </a:r>
          </a:p>
          <a:p>
            <a:pPr lvl="1" eaLnBrk="1" hangingPunct="1"/>
            <a:r>
              <a:rPr lang="en-US" dirty="0" smtClean="0">
                <a:ea typeface="ＭＳ Ｐゴシック" pitchFamily="-110" charset="-128"/>
              </a:rPr>
              <a:t>problem solving</a:t>
            </a:r>
          </a:p>
        </p:txBody>
      </p:sp>
    </p:spTree>
    <p:extLst>
      <p:ext uri="{BB962C8B-B14F-4D97-AF65-F5344CB8AC3E}">
        <p14:creationId xmlns:p14="http://schemas.microsoft.com/office/powerpoint/2010/main" val="1699671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build="p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85800"/>
            <a:ext cx="8229600" cy="10668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chemeClr val="tx1"/>
                </a:solidFill>
                <a:ea typeface="+mj-ea"/>
                <a:cs typeface="+mj-cs"/>
              </a:rPr>
              <a:t>Dual Concern Model</a:t>
            </a:r>
          </a:p>
        </p:txBody>
      </p:sp>
      <p:sp>
        <p:nvSpPr>
          <p:cNvPr id="26627" name="Text Box 5"/>
          <p:cNvSpPr txBox="1">
            <a:spLocks noChangeArrowheads="1"/>
          </p:cNvSpPr>
          <p:nvPr/>
        </p:nvSpPr>
        <p:spPr bwMode="auto">
          <a:xfrm>
            <a:off x="685800" y="3048000"/>
            <a:ext cx="12192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-110" charset="0"/>
                <a:ea typeface="ＭＳ Ｐゴシック" pitchFamily="-110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 New Roman" pitchFamily="-110" charset="0"/>
                <a:ea typeface="ＭＳ Ｐゴシック" pitchFamily="-110" charset="-128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-110" charset="0"/>
                <a:ea typeface="ＭＳ Ｐゴシック" pitchFamily="-110" charset="-128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-110" charset="0"/>
                <a:ea typeface="ＭＳ Ｐゴシック" pitchFamily="-110" charset="-128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-110" charset="0"/>
                <a:ea typeface="ＭＳ Ｐゴシック" pitchFamily="-110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0" charset="0"/>
                <a:ea typeface="ＭＳ Ｐゴシック" pitchFamily="-110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0" charset="0"/>
                <a:ea typeface="ＭＳ Ｐゴシック" pitchFamily="-110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0" charset="0"/>
                <a:ea typeface="ＭＳ Ｐゴシック" pitchFamily="-110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0" charset="0"/>
                <a:ea typeface="ＭＳ Ｐゴシック" pitchFamily="-110" charset="-128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/>
              <a:t>Concern for Other</a:t>
            </a:r>
          </a:p>
        </p:txBody>
      </p:sp>
      <p:sp>
        <p:nvSpPr>
          <p:cNvPr id="26628" name="Text Box 6"/>
          <p:cNvSpPr txBox="1">
            <a:spLocks noChangeArrowheads="1"/>
          </p:cNvSpPr>
          <p:nvPr/>
        </p:nvSpPr>
        <p:spPr bwMode="auto">
          <a:xfrm>
            <a:off x="1676400" y="5257800"/>
            <a:ext cx="762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-110" charset="0"/>
                <a:ea typeface="ＭＳ Ｐゴシック" pitchFamily="-110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 New Roman" pitchFamily="-110" charset="0"/>
                <a:ea typeface="ＭＳ Ｐゴシック" pitchFamily="-110" charset="-128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-110" charset="0"/>
                <a:ea typeface="ＭＳ Ｐゴシック" pitchFamily="-110" charset="-128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-110" charset="0"/>
                <a:ea typeface="ＭＳ Ｐゴシック" pitchFamily="-110" charset="-128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-110" charset="0"/>
                <a:ea typeface="ＭＳ Ｐゴシック" pitchFamily="-110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0" charset="0"/>
                <a:ea typeface="ＭＳ Ｐゴシック" pitchFamily="-110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0" charset="0"/>
                <a:ea typeface="ＭＳ Ｐゴシック" pitchFamily="-110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0" charset="0"/>
                <a:ea typeface="ＭＳ Ｐゴシック" pitchFamily="-110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0" charset="0"/>
                <a:ea typeface="ＭＳ Ｐゴシック" pitchFamily="-110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/>
              <a:t>Low</a:t>
            </a:r>
          </a:p>
        </p:txBody>
      </p:sp>
      <p:sp>
        <p:nvSpPr>
          <p:cNvPr id="26629" name="Rectangle 7"/>
          <p:cNvSpPr>
            <a:spLocks noChangeArrowheads="1"/>
          </p:cNvSpPr>
          <p:nvPr/>
        </p:nvSpPr>
        <p:spPr bwMode="auto">
          <a:xfrm>
            <a:off x="2590800" y="1828800"/>
            <a:ext cx="5334000" cy="4114800"/>
          </a:xfrm>
          <a:prstGeom prst="rect">
            <a:avLst/>
          </a:prstGeom>
          <a:solidFill>
            <a:schemeClr val="bg2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30" name="Text Box 8"/>
          <p:cNvSpPr txBox="1">
            <a:spLocks noChangeArrowheads="1"/>
          </p:cNvSpPr>
          <p:nvPr/>
        </p:nvSpPr>
        <p:spPr bwMode="auto">
          <a:xfrm>
            <a:off x="2819400" y="5181600"/>
            <a:ext cx="1752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-110" charset="0"/>
                <a:ea typeface="ＭＳ Ｐゴシック" pitchFamily="-110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 New Roman" pitchFamily="-110" charset="0"/>
                <a:ea typeface="ＭＳ Ｐゴシック" pitchFamily="-110" charset="-128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-110" charset="0"/>
                <a:ea typeface="ＭＳ Ｐゴシック" pitchFamily="-110" charset="-128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-110" charset="0"/>
                <a:ea typeface="ＭＳ Ｐゴシック" pitchFamily="-110" charset="-128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-110" charset="0"/>
                <a:ea typeface="ＭＳ Ｐゴシック" pitchFamily="-110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0" charset="0"/>
                <a:ea typeface="ＭＳ Ｐゴシック" pitchFamily="-110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0" charset="0"/>
                <a:ea typeface="ＭＳ Ｐゴシック" pitchFamily="-110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0" charset="0"/>
                <a:ea typeface="ＭＳ Ｐゴシック" pitchFamily="-110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0" charset="0"/>
                <a:ea typeface="ＭＳ Ｐゴシック" pitchFamily="-110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/>
              <a:t>Inaction</a:t>
            </a:r>
          </a:p>
        </p:txBody>
      </p:sp>
      <p:sp>
        <p:nvSpPr>
          <p:cNvPr id="26631" name="Text Box 9"/>
          <p:cNvSpPr txBox="1">
            <a:spLocks noChangeArrowheads="1"/>
          </p:cNvSpPr>
          <p:nvPr/>
        </p:nvSpPr>
        <p:spPr bwMode="auto">
          <a:xfrm>
            <a:off x="4419600" y="3657600"/>
            <a:ext cx="1828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-110" charset="0"/>
                <a:ea typeface="ＭＳ Ｐゴシック" pitchFamily="-110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 New Roman" pitchFamily="-110" charset="0"/>
                <a:ea typeface="ＭＳ Ｐゴシック" pitchFamily="-110" charset="-128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-110" charset="0"/>
                <a:ea typeface="ＭＳ Ｐゴシック" pitchFamily="-110" charset="-128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-110" charset="0"/>
                <a:ea typeface="ＭＳ Ｐゴシック" pitchFamily="-110" charset="-128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-110" charset="0"/>
                <a:ea typeface="ＭＳ Ｐゴシック" pitchFamily="-110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0" charset="0"/>
                <a:ea typeface="ＭＳ Ｐゴシック" pitchFamily="-110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0" charset="0"/>
                <a:ea typeface="ＭＳ Ｐゴシック" pitchFamily="-110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0" charset="0"/>
                <a:ea typeface="ＭＳ Ｐゴシック" pitchFamily="-110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0" charset="0"/>
                <a:ea typeface="ＭＳ Ｐゴシック" pitchFamily="-110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/>
              <a:t>Compromise</a:t>
            </a:r>
          </a:p>
        </p:txBody>
      </p:sp>
      <p:sp>
        <p:nvSpPr>
          <p:cNvPr id="26632" name="Text Box 10"/>
          <p:cNvSpPr txBox="1">
            <a:spLocks noChangeArrowheads="1"/>
          </p:cNvSpPr>
          <p:nvPr/>
        </p:nvSpPr>
        <p:spPr bwMode="auto">
          <a:xfrm>
            <a:off x="6400800" y="2057400"/>
            <a:ext cx="12954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-110" charset="0"/>
                <a:ea typeface="ＭＳ Ｐゴシック" pitchFamily="-110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 New Roman" pitchFamily="-110" charset="0"/>
                <a:ea typeface="ＭＳ Ｐゴシック" pitchFamily="-110" charset="-128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-110" charset="0"/>
                <a:ea typeface="ＭＳ Ｐゴシック" pitchFamily="-110" charset="-128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-110" charset="0"/>
                <a:ea typeface="ＭＳ Ｐゴシック" pitchFamily="-110" charset="-128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-110" charset="0"/>
                <a:ea typeface="ＭＳ Ｐゴシック" pitchFamily="-110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0" charset="0"/>
                <a:ea typeface="ＭＳ Ｐゴシック" pitchFamily="-110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0" charset="0"/>
                <a:ea typeface="ＭＳ Ｐゴシック" pitchFamily="-110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0" charset="0"/>
                <a:ea typeface="ＭＳ Ｐゴシック" pitchFamily="-110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0" charset="0"/>
                <a:ea typeface="ＭＳ Ｐゴシック" pitchFamily="-110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/>
              <a:t>Problem Solving</a:t>
            </a:r>
          </a:p>
        </p:txBody>
      </p:sp>
      <p:sp>
        <p:nvSpPr>
          <p:cNvPr id="26633" name="Text Box 11"/>
          <p:cNvSpPr txBox="1">
            <a:spLocks noChangeArrowheads="1"/>
          </p:cNvSpPr>
          <p:nvPr/>
        </p:nvSpPr>
        <p:spPr bwMode="auto">
          <a:xfrm>
            <a:off x="6172200" y="5181600"/>
            <a:ext cx="1676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-110" charset="0"/>
                <a:ea typeface="ＭＳ Ｐゴシック" pitchFamily="-110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 New Roman" pitchFamily="-110" charset="0"/>
                <a:ea typeface="ＭＳ Ｐゴシック" pitchFamily="-110" charset="-128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-110" charset="0"/>
                <a:ea typeface="ＭＳ Ｐゴシック" pitchFamily="-110" charset="-128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-110" charset="0"/>
                <a:ea typeface="ＭＳ Ｐゴシック" pitchFamily="-110" charset="-128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-110" charset="0"/>
                <a:ea typeface="ＭＳ Ｐゴシック" pitchFamily="-110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0" charset="0"/>
                <a:ea typeface="ＭＳ Ｐゴシック" pitchFamily="-110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0" charset="0"/>
                <a:ea typeface="ＭＳ Ｐゴシック" pitchFamily="-110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0" charset="0"/>
                <a:ea typeface="ＭＳ Ｐゴシック" pitchFamily="-110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0" charset="0"/>
                <a:ea typeface="ＭＳ Ｐゴシック" pitchFamily="-110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/>
              <a:t>Contending</a:t>
            </a:r>
          </a:p>
        </p:txBody>
      </p:sp>
      <p:sp>
        <p:nvSpPr>
          <p:cNvPr id="26634" name="Text Box 12"/>
          <p:cNvSpPr txBox="1">
            <a:spLocks noChangeArrowheads="1"/>
          </p:cNvSpPr>
          <p:nvPr/>
        </p:nvSpPr>
        <p:spPr bwMode="auto">
          <a:xfrm>
            <a:off x="2819400" y="1981200"/>
            <a:ext cx="2057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-110" charset="0"/>
                <a:ea typeface="ＭＳ Ｐゴシック" pitchFamily="-110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 New Roman" pitchFamily="-110" charset="0"/>
                <a:ea typeface="ＭＳ Ｐゴシック" pitchFamily="-110" charset="-128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-110" charset="0"/>
                <a:ea typeface="ＭＳ Ｐゴシック" pitchFamily="-110" charset="-128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-110" charset="0"/>
                <a:ea typeface="ＭＳ Ｐゴシック" pitchFamily="-110" charset="-128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-110" charset="0"/>
                <a:ea typeface="ＭＳ Ｐゴシック" pitchFamily="-110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0" charset="0"/>
                <a:ea typeface="ＭＳ Ｐゴシック" pitchFamily="-110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0" charset="0"/>
                <a:ea typeface="ＭＳ Ｐゴシック" pitchFamily="-110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0" charset="0"/>
                <a:ea typeface="ＭＳ Ｐゴシック" pitchFamily="-110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0" charset="0"/>
                <a:ea typeface="ＭＳ Ｐゴシック" pitchFamily="-110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 dirty="0"/>
              <a:t>Accommodate</a:t>
            </a:r>
          </a:p>
        </p:txBody>
      </p:sp>
      <p:sp>
        <p:nvSpPr>
          <p:cNvPr id="26635" name="Text Box 13"/>
          <p:cNvSpPr txBox="1">
            <a:spLocks noChangeArrowheads="1"/>
          </p:cNvSpPr>
          <p:nvPr/>
        </p:nvSpPr>
        <p:spPr bwMode="auto">
          <a:xfrm>
            <a:off x="2667000" y="6096000"/>
            <a:ext cx="762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-110" charset="0"/>
                <a:ea typeface="ＭＳ Ｐゴシック" pitchFamily="-110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 New Roman" pitchFamily="-110" charset="0"/>
                <a:ea typeface="ＭＳ Ｐゴシック" pitchFamily="-110" charset="-128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-110" charset="0"/>
                <a:ea typeface="ＭＳ Ｐゴシック" pitchFamily="-110" charset="-128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-110" charset="0"/>
                <a:ea typeface="ＭＳ Ｐゴシック" pitchFamily="-110" charset="-128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-110" charset="0"/>
                <a:ea typeface="ＭＳ Ｐゴシック" pitchFamily="-110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0" charset="0"/>
                <a:ea typeface="ＭＳ Ｐゴシック" pitchFamily="-110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0" charset="0"/>
                <a:ea typeface="ＭＳ Ｐゴシック" pitchFamily="-110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0" charset="0"/>
                <a:ea typeface="ＭＳ Ｐゴシック" pitchFamily="-110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0" charset="0"/>
                <a:ea typeface="ＭＳ Ｐゴシック" pitchFamily="-110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/>
              <a:t>Low</a:t>
            </a:r>
          </a:p>
        </p:txBody>
      </p:sp>
      <p:sp>
        <p:nvSpPr>
          <p:cNvPr id="26636" name="Text Box 14"/>
          <p:cNvSpPr txBox="1">
            <a:spLocks noChangeArrowheads="1"/>
          </p:cNvSpPr>
          <p:nvPr/>
        </p:nvSpPr>
        <p:spPr bwMode="auto">
          <a:xfrm>
            <a:off x="4038600" y="6096000"/>
            <a:ext cx="2286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-110" charset="0"/>
                <a:ea typeface="ＭＳ Ｐゴシック" pitchFamily="-110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 New Roman" pitchFamily="-110" charset="0"/>
                <a:ea typeface="ＭＳ Ｐゴシック" pitchFamily="-110" charset="-128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-110" charset="0"/>
                <a:ea typeface="ＭＳ Ｐゴシック" pitchFamily="-110" charset="-128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-110" charset="0"/>
                <a:ea typeface="ＭＳ Ｐゴシック" pitchFamily="-110" charset="-128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-110" charset="0"/>
                <a:ea typeface="ＭＳ Ｐゴシック" pitchFamily="-110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0" charset="0"/>
                <a:ea typeface="ＭＳ Ｐゴシック" pitchFamily="-110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0" charset="0"/>
                <a:ea typeface="ＭＳ Ｐゴシック" pitchFamily="-110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0" charset="0"/>
                <a:ea typeface="ＭＳ Ｐゴシック" pitchFamily="-110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0" charset="0"/>
                <a:ea typeface="ＭＳ Ｐゴシック" pitchFamily="-110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/>
              <a:t>Concern for Self</a:t>
            </a:r>
          </a:p>
        </p:txBody>
      </p:sp>
      <p:sp>
        <p:nvSpPr>
          <p:cNvPr id="26637" name="Text Box 15"/>
          <p:cNvSpPr txBox="1">
            <a:spLocks noChangeArrowheads="1"/>
          </p:cNvSpPr>
          <p:nvPr/>
        </p:nvSpPr>
        <p:spPr bwMode="auto">
          <a:xfrm>
            <a:off x="7162800" y="6019800"/>
            <a:ext cx="838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-110" charset="0"/>
                <a:ea typeface="ＭＳ Ｐゴシック" pitchFamily="-110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 New Roman" pitchFamily="-110" charset="0"/>
                <a:ea typeface="ＭＳ Ｐゴシック" pitchFamily="-110" charset="-128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-110" charset="0"/>
                <a:ea typeface="ＭＳ Ｐゴシック" pitchFamily="-110" charset="-128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-110" charset="0"/>
                <a:ea typeface="ＭＳ Ｐゴシック" pitchFamily="-110" charset="-128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-110" charset="0"/>
                <a:ea typeface="ＭＳ Ｐゴシック" pitchFamily="-110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0" charset="0"/>
                <a:ea typeface="ＭＳ Ｐゴシック" pitchFamily="-110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0" charset="0"/>
                <a:ea typeface="ＭＳ Ｐゴシック" pitchFamily="-110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0" charset="0"/>
                <a:ea typeface="ＭＳ Ｐゴシック" pitchFamily="-110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0" charset="0"/>
                <a:ea typeface="ＭＳ Ｐゴシック" pitchFamily="-110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/>
              <a:t>High</a:t>
            </a:r>
          </a:p>
        </p:txBody>
      </p:sp>
      <p:sp>
        <p:nvSpPr>
          <p:cNvPr id="26638" name="Text Box 17"/>
          <p:cNvSpPr txBox="1">
            <a:spLocks noChangeArrowheads="1"/>
          </p:cNvSpPr>
          <p:nvPr/>
        </p:nvSpPr>
        <p:spPr bwMode="auto">
          <a:xfrm>
            <a:off x="1600200" y="1752600"/>
            <a:ext cx="838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-110" charset="0"/>
                <a:ea typeface="ＭＳ Ｐゴシック" pitchFamily="-110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 New Roman" pitchFamily="-110" charset="0"/>
                <a:ea typeface="ＭＳ Ｐゴシック" pitchFamily="-110" charset="-128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-110" charset="0"/>
                <a:ea typeface="ＭＳ Ｐゴシック" pitchFamily="-110" charset="-128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-110" charset="0"/>
                <a:ea typeface="ＭＳ Ｐゴシック" pitchFamily="-110" charset="-128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-110" charset="0"/>
                <a:ea typeface="ＭＳ Ｐゴシック" pitchFamily="-110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0" charset="0"/>
                <a:ea typeface="ＭＳ Ｐゴシック" pitchFamily="-110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0" charset="0"/>
                <a:ea typeface="ＭＳ Ｐゴシック" pitchFamily="-110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0" charset="0"/>
                <a:ea typeface="ＭＳ Ｐゴシック" pitchFamily="-110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0" charset="0"/>
                <a:ea typeface="ＭＳ Ｐゴシック" pitchFamily="-110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/>
              <a:t>High</a:t>
            </a:r>
          </a:p>
        </p:txBody>
      </p:sp>
    </p:spTree>
    <p:extLst>
      <p:ext uri="{BB962C8B-B14F-4D97-AF65-F5344CB8AC3E}">
        <p14:creationId xmlns:p14="http://schemas.microsoft.com/office/powerpoint/2010/main" val="4170963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685800"/>
            <a:ext cx="8229600" cy="1066800"/>
          </a:xfrm>
        </p:spPr>
        <p:txBody>
          <a:bodyPr>
            <a:normAutofit/>
          </a:bodyPr>
          <a:lstStyle/>
          <a:p>
            <a:r>
              <a:rPr lang="en-US" dirty="0" smtClean="0"/>
              <a:t>It is Not Just About</a:t>
            </a:r>
            <a:r>
              <a:rPr lang="en-US" baseline="0" dirty="0" smtClean="0"/>
              <a:t> You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 smtClean="0"/>
              <a:t>If you are not in tune with what</a:t>
            </a:r>
            <a:r>
              <a:rPr lang="en-US" baseline="0" dirty="0" smtClean="0"/>
              <a:t> the other side wants you are going to be hard pressed to meet their needs</a:t>
            </a:r>
          </a:p>
          <a:p>
            <a:pPr lvl="0"/>
            <a:r>
              <a:rPr lang="en-US" baseline="0" dirty="0" smtClean="0"/>
              <a:t>It is important to see things from their point of </a:t>
            </a:r>
            <a:r>
              <a:rPr lang="en-US" baseline="0" dirty="0" smtClean="0"/>
              <a:t>view (WIIFM?)</a:t>
            </a:r>
            <a:endParaRPr lang="en-US" baseline="0" dirty="0" smtClean="0"/>
          </a:p>
          <a:p>
            <a:pPr lvl="0"/>
            <a:r>
              <a:rPr lang="en-US" baseline="0" dirty="0" smtClean="0"/>
              <a:t>Framing offers in a way that they look attractive to your opponent requires understanding what they want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27656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Relax the Focus on</a:t>
            </a:r>
            <a:r>
              <a:rPr lang="en-US" baseline="0" dirty="0" smtClean="0"/>
              <a:t> </a:t>
            </a:r>
            <a:r>
              <a:rPr lang="en-US" baseline="0" dirty="0" smtClean="0"/>
              <a:t>Dollars and Tangible Outcomes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There are usually more things on the line than</a:t>
            </a:r>
            <a:r>
              <a:rPr lang="en-US" baseline="0" dirty="0" smtClean="0"/>
              <a:t> money</a:t>
            </a:r>
          </a:p>
          <a:p>
            <a:pPr lvl="1"/>
            <a:r>
              <a:rPr lang="en-US" sz="2400" baseline="0" dirty="0" smtClean="0"/>
              <a:t>The relationship: are you going to see this person again?</a:t>
            </a:r>
          </a:p>
          <a:p>
            <a:pPr lvl="1"/>
            <a:r>
              <a:rPr lang="en-US" sz="2400" baseline="0" dirty="0" smtClean="0"/>
              <a:t>Social contract: behavior, changes, shared expectations</a:t>
            </a:r>
          </a:p>
          <a:p>
            <a:pPr lvl="1"/>
            <a:r>
              <a:rPr lang="en-US" sz="2400" baseline="0" dirty="0" smtClean="0"/>
              <a:t>Process: needs to be personable, reasonable, and fair</a:t>
            </a:r>
          </a:p>
          <a:p>
            <a:pPr lvl="1"/>
            <a:r>
              <a:rPr lang="en-US" sz="2400" baseline="0" dirty="0" smtClean="0"/>
              <a:t>Interests of stakeholders and constituents: who cares about the deal and has power</a:t>
            </a:r>
          </a:p>
          <a:p>
            <a:pPr lvl="1"/>
            <a:r>
              <a:rPr lang="en-US" sz="2400" baseline="0" dirty="0" smtClean="0"/>
              <a:t>Economics are necessary but not always sufficient to close a deal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8596331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1066800"/>
          </a:xfrm>
        </p:spPr>
        <p:txBody>
          <a:bodyPr>
            <a:normAutofit/>
          </a:bodyPr>
          <a:lstStyle/>
          <a:p>
            <a:r>
              <a:rPr lang="en-US" dirty="0" smtClean="0"/>
              <a:t>Common Barriers to Objectivity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Self-serving bias:</a:t>
            </a:r>
            <a:r>
              <a:rPr lang="en-US" baseline="0" dirty="0" smtClean="0"/>
              <a:t> seeing you position more favorably than is realistic (think arbitration)</a:t>
            </a:r>
          </a:p>
          <a:p>
            <a:r>
              <a:rPr lang="en-US" dirty="0" smtClean="0"/>
              <a:t>Partisan perception:</a:t>
            </a:r>
            <a:r>
              <a:rPr lang="en-US" baseline="0" dirty="0" smtClean="0"/>
              <a:t> we see our side as morally superior, talented, honest and basically vilify the other side (same as groupthink) intensifying the conflict</a:t>
            </a:r>
          </a:p>
          <a:p>
            <a:r>
              <a:rPr lang="en-US" baseline="0" dirty="0" smtClean="0"/>
              <a:t>This can create a self-fulfilling prophesy (if you think they are a jerk….)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64142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1066800"/>
          </a:xfrm>
        </p:spPr>
        <p:txBody>
          <a:bodyPr/>
          <a:lstStyle/>
          <a:p>
            <a:r>
              <a:rPr lang="en-US" dirty="0" smtClean="0"/>
              <a:t>What is Really Possible?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Much of the time we create just adequate solutions</a:t>
            </a:r>
          </a:p>
          <a:p>
            <a:r>
              <a:rPr lang="en-US" dirty="0" smtClean="0"/>
              <a:t>Both sides work so hard to protect themselves they both </a:t>
            </a:r>
            <a:r>
              <a:rPr lang="en-US" dirty="0" smtClean="0"/>
              <a:t>lose out on better outcomes</a:t>
            </a:r>
            <a:endParaRPr lang="en-US" dirty="0" smtClean="0"/>
          </a:p>
          <a:p>
            <a:r>
              <a:rPr lang="en-US" dirty="0" smtClean="0"/>
              <a:t>Other times we don’t do the work</a:t>
            </a:r>
          </a:p>
          <a:p>
            <a:r>
              <a:rPr lang="en-US" dirty="0" smtClean="0"/>
              <a:t>Pareto superior solutions are what we want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955140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2006</TotalTime>
  <Words>1051</Words>
  <Application>Microsoft Office PowerPoint</Application>
  <PresentationFormat>On-screen Show (4:3)</PresentationFormat>
  <Paragraphs>169</Paragraphs>
  <Slides>28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5" baseType="lpstr">
      <vt:lpstr>ＭＳ Ｐゴシック</vt:lpstr>
      <vt:lpstr>Calibri</vt:lpstr>
      <vt:lpstr>Georgia</vt:lpstr>
      <vt:lpstr>Times New Roman</vt:lpstr>
      <vt:lpstr>Trebuchet MS</vt:lpstr>
      <vt:lpstr>Wingdings 2</vt:lpstr>
      <vt:lpstr>Urban</vt:lpstr>
      <vt:lpstr>Negotiation Skills for the HR Professional </vt:lpstr>
      <vt:lpstr>A Quick Little Peek</vt:lpstr>
      <vt:lpstr>What’s in it for Me?</vt:lpstr>
      <vt:lpstr>Common Approaches to Negotiation</vt:lpstr>
      <vt:lpstr>Dual Concern Model</vt:lpstr>
      <vt:lpstr>It is Not Just About You</vt:lpstr>
      <vt:lpstr>Relax the Focus on Dollars and Tangible Outcomes</vt:lpstr>
      <vt:lpstr>Common Barriers to Objectivity</vt:lpstr>
      <vt:lpstr>What is Really Possible?</vt:lpstr>
      <vt:lpstr>The Potential is Real: Pareto Superior Solutions</vt:lpstr>
      <vt:lpstr>How to Create Pareto Superior Solutions</vt:lpstr>
      <vt:lpstr>Develop a Superordinate Goal</vt:lpstr>
      <vt:lpstr>Trust</vt:lpstr>
      <vt:lpstr>Knowing What You Want and Why: Planning</vt:lpstr>
      <vt:lpstr>Be Clear About Your Expectations</vt:lpstr>
      <vt:lpstr>Integrative Negotiation </vt:lpstr>
      <vt:lpstr>Seek Mutually Beneficial Tradeoffs</vt:lpstr>
      <vt:lpstr>Negotiating</vt:lpstr>
      <vt:lpstr>Don’t Expect Immediate Agreement</vt:lpstr>
      <vt:lpstr>Expect the Unexpected</vt:lpstr>
      <vt:lpstr>What Happens if You Get Stuck?</vt:lpstr>
      <vt:lpstr>If at First You Don’t Succeed…</vt:lpstr>
      <vt:lpstr>Be Adaptable to Meet Your Overall Goals</vt:lpstr>
      <vt:lpstr>Closing the Deal</vt:lpstr>
      <vt:lpstr>Only by Meeting Your Mutual Goals Will You Create the Greatest Value</vt:lpstr>
      <vt:lpstr>Be a Team</vt:lpstr>
      <vt:lpstr>Celebrate Your Success</vt:lpstr>
      <vt:lpstr>Relax and Have a Good Time!</vt:lpstr>
    </vt:vector>
  </TitlesOfParts>
  <Company>University of Alaska Anchorage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Six habits of Merely Effective Negotiators</dc:title>
  <dc:creator>Frank Jeffries</dc:creator>
  <cp:lastModifiedBy>Francis L Jeffries</cp:lastModifiedBy>
  <cp:revision>68</cp:revision>
  <cp:lastPrinted>2015-11-10T20:02:07Z</cp:lastPrinted>
  <dcterms:created xsi:type="dcterms:W3CDTF">2015-11-10T19:08:32Z</dcterms:created>
  <dcterms:modified xsi:type="dcterms:W3CDTF">2017-04-28T17:08:57Z</dcterms:modified>
</cp:coreProperties>
</file>