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5"/>
  </p:notesMasterIdLst>
  <p:sldIdLst>
    <p:sldId id="257" r:id="rId2"/>
    <p:sldId id="258" r:id="rId3"/>
    <p:sldId id="259" r:id="rId4"/>
    <p:sldId id="260" r:id="rId5"/>
    <p:sldId id="29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92" r:id="rId23"/>
    <p:sldId id="293" r:id="rId24"/>
    <p:sldId id="294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-96" y="-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96BCBF-C914-410A-8CE3-39F5057CD232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CCE873-1FD1-4C1F-8DD2-30297A379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63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F8E8AB-35DD-4736-A4D9-7FDB8ECAA126}" type="slidenum">
              <a:rPr lang="en-US" smtClean="0">
                <a:solidFill>
                  <a:srgbClr val="000000"/>
                </a:solidFill>
              </a:rPr>
              <a:pPr/>
              <a:t>2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254192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B8E660-9962-4F18-BF7B-64186C78E5C4}" type="slidenum">
              <a:rPr lang="en-US" smtClean="0">
                <a:solidFill>
                  <a:srgbClr val="000000"/>
                </a:solidFill>
              </a:rPr>
              <a:pPr/>
              <a:t>3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Don’t know if we need this, perhaps just a few pictures that fly in and I say, EQ is made up of skills like self</a:t>
            </a:r>
            <a:r>
              <a:rPr lang="en-US" baseline="0" dirty="0" smtClean="0"/>
              <a:t> awareness, self control, flexibility and optimism.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233375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E406316-5ED4-4269-A696-F916E9BB5B85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4163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64D714-7F1C-4572-84CD-131390161A98}" type="slidenum">
              <a:rPr lang="en-US" smtClean="0">
                <a:solidFill>
                  <a:srgbClr val="000000"/>
                </a:solidFill>
              </a:rPr>
              <a:pPr/>
              <a:t>7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421115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B8E660-9962-4F18-BF7B-64186C78E5C4}" type="slidenum">
              <a:rPr lang="en-US" smtClean="0">
                <a:solidFill>
                  <a:srgbClr val="000000"/>
                </a:solidFill>
              </a:rPr>
              <a:pPr/>
              <a:t>8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655496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0DFD44-4F23-4633-91F7-AAAF0664AC27}" type="slidenum">
              <a:rPr lang="en-US" smtClean="0">
                <a:solidFill>
                  <a:srgbClr val="000000"/>
                </a:solidFill>
              </a:rPr>
              <a:pPr/>
              <a:t>9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824955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0DFD44-4F23-4633-91F7-AAAF0664AC27}" type="slidenum">
              <a:rPr lang="en-US" smtClean="0">
                <a:solidFill>
                  <a:srgbClr val="000000"/>
                </a:solidFill>
              </a:rPr>
              <a:pPr/>
              <a:t>15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573350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0DFD44-4F23-4633-91F7-AAAF0664AC27}" type="slidenum">
              <a:rPr lang="en-US" smtClean="0">
                <a:solidFill>
                  <a:srgbClr val="000000"/>
                </a:solidFill>
              </a:rPr>
              <a:pPr/>
              <a:t>18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580412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BAA9D7-736E-48D1-B005-C8982174DA46}" type="slidenum">
              <a:rPr lang="en-US" smtClean="0">
                <a:solidFill>
                  <a:srgbClr val="000000"/>
                </a:solidFill>
              </a:rPr>
              <a:pPr/>
              <a:t>25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653654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363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4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7025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4225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1425" indent="-225425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8625" indent="-225425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5825" indent="-225425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3025" indent="-225425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07EA39F-EE0B-42F3-AE99-FB484C4C6EFD}" type="slidenum">
              <a:rPr lang="en-US" altLang="en-US" sz="140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spcBef>
                  <a:spcPct val="0"/>
                </a:spcBef>
              </a:pPr>
              <a:t>29</a:t>
            </a:fld>
            <a:endParaRPr lang="en-US" altLang="en-US" sz="14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64669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D2C1EA-CD53-4BDF-BA0D-1DF5C4C77AB0}" type="slidenum">
              <a:rPr lang="en-US" smtClean="0">
                <a:solidFill>
                  <a:srgbClr val="000000"/>
                </a:solidFill>
              </a:rPr>
              <a:pPr/>
              <a:t>33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7401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©  Penumbra Group Inc.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371186-C8A1-41CB-A607-3C5AC044C4FF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33758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E3EECC-B17B-40AC-A80E-203044F4054B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06536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D64777-378F-4917-A540-2396703CABF2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37255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DB84F2-FADD-4BCB-B5EC-146A81061208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45837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83130A-68BE-42A7-AA60-0E0241A0F913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58389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60AFC1-3090-42BD-9B70-12E351A4112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42389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D31795-F374-4206-8EB0-5BB2D41A3C8F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14841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B44615-D783-41BA-9736-FDAE0F07AEE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8823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7F45E7-7CE3-4DDC-9522-264B3FA75CD2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01865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B3959C0-3F06-4D03-ACCF-5AE33109EABE}" type="slidenum">
              <a:rPr lang="en-US" smtClean="0">
                <a:solidFill>
                  <a:srgbClr val="FFFFFF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100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B3959C0-3F06-4D03-ACCF-5AE33109EABE}" type="slidenum">
              <a:rPr lang="en-US" smtClean="0">
                <a:solidFill>
                  <a:srgbClr val="FFFFFF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6071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B3959C0-3F06-4D03-ACCF-5AE33109EABE}" type="slidenum">
              <a:rPr lang="en-US" smtClean="0">
                <a:solidFill>
                  <a:srgbClr val="FFFFFF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243252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B3959C0-3F06-4D03-ACCF-5AE33109EABE}" type="slidenum">
              <a:rPr lang="en-US" smtClean="0">
                <a:solidFill>
                  <a:srgbClr val="FFFFFF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0840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B3959C0-3F06-4D03-ACCF-5AE33109EABE}" type="slidenum">
              <a:rPr lang="en-US" smtClean="0">
                <a:solidFill>
                  <a:srgbClr val="FFFFFF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5042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B3959C0-3F06-4D03-ACCF-5AE33109EABE}" type="slidenum">
              <a:rPr lang="en-US" smtClean="0">
                <a:solidFill>
                  <a:srgbClr val="FFFFFF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7514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A2510E-C6B0-4689-8FC6-6ED7AE81A8CA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02983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F95A5E-E1CA-44CF-9890-831FB39194E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82914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B3959C0-3F06-4D03-ACCF-5AE33109EABE}" type="slidenum">
              <a:rPr lang="en-US" smtClean="0">
                <a:solidFill>
                  <a:srgbClr val="FFFFFF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1572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transition spd="med">
    <p:fade thruBlk="1"/>
  </p:transition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3"/>
          <p:cNvSpPr txBox="1">
            <a:spLocks noChangeArrowheads="1"/>
          </p:cNvSpPr>
          <p:nvPr/>
        </p:nvSpPr>
        <p:spPr bwMode="auto">
          <a:xfrm>
            <a:off x="1548686" y="305691"/>
            <a:ext cx="8821003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FFFFFF"/>
              </a:solidFill>
              <a:latin typeface="Calibri" panose="020F0502020204030204" pitchFamily="34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5400" dirty="0">
                <a:solidFill>
                  <a:srgbClr val="FFFFFF"/>
                </a:solidFill>
                <a:latin typeface="Calibri" panose="020F0502020204030204" pitchFamily="34" charset="0"/>
                <a:cs typeface="Arial" charset="0"/>
              </a:rPr>
              <a:t>Ego vs. EQ: How Top Leaders Overcome Ego Traps</a:t>
            </a:r>
          </a:p>
          <a:p>
            <a:pPr algn="ctr"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sz="2800" dirty="0">
              <a:solidFill>
                <a:srgbClr val="FFFFFF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5123" name="TextBox 4"/>
          <p:cNvSpPr txBox="1">
            <a:spLocks noChangeArrowheads="1"/>
          </p:cNvSpPr>
          <p:nvPr/>
        </p:nvSpPr>
        <p:spPr bwMode="auto">
          <a:xfrm>
            <a:off x="1728577" y="3838491"/>
            <a:ext cx="4572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solidFill>
                  <a:srgbClr val="FFFFFF"/>
                </a:solidFill>
                <a:latin typeface="Calibri" panose="020F0502020204030204" pitchFamily="34" charset="0"/>
                <a:cs typeface="Arial" charset="0"/>
              </a:rPr>
              <a:t>Presented By: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000" i="1" dirty="0">
                <a:solidFill>
                  <a:srgbClr val="FFFFFF"/>
                </a:solidFill>
                <a:latin typeface="Calibri" panose="020F0502020204030204" pitchFamily="34" charset="0"/>
                <a:cs typeface="Arial" charset="0"/>
              </a:rPr>
              <a:t>Jen </a:t>
            </a:r>
            <a:r>
              <a:rPr lang="en-US" sz="4000" i="1" dirty="0" err="1">
                <a:solidFill>
                  <a:srgbClr val="FFFFFF"/>
                </a:solidFill>
                <a:latin typeface="Calibri" panose="020F0502020204030204" pitchFamily="34" charset="0"/>
                <a:cs typeface="Arial" charset="0"/>
              </a:rPr>
              <a:t>Shirkani</a:t>
            </a:r>
            <a:endParaRPr lang="en-US" sz="4000" i="1" dirty="0">
              <a:solidFill>
                <a:srgbClr val="FFFFFF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107986" y="3820018"/>
            <a:ext cx="4572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000" dirty="0" smtClean="0">
                <a:solidFill>
                  <a:srgbClr val="FFFFFF"/>
                </a:solidFill>
                <a:latin typeface="Calibri" panose="020F0502020204030204" pitchFamily="34" charset="0"/>
                <a:cs typeface="Arial" charset="0"/>
              </a:rPr>
              <a:t>Prepared For:</a:t>
            </a:r>
            <a:endParaRPr lang="en-US" sz="4000" dirty="0">
              <a:solidFill>
                <a:srgbClr val="FFFFFF"/>
              </a:solidFill>
              <a:latin typeface="Calibri" panose="020F0502020204030204" pitchFamily="34" charset="0"/>
              <a:cs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890" y="4439980"/>
            <a:ext cx="1914235" cy="195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5865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304800"/>
            <a:ext cx="8839200" cy="83820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48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Emotional Intelligence (EQ)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2312" y="1752600"/>
            <a:ext cx="6086542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12692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981200" y="152400"/>
            <a:ext cx="8229600" cy="838200"/>
          </a:xfrm>
        </p:spPr>
        <p:txBody>
          <a:bodyPr/>
          <a:lstStyle/>
          <a:p>
            <a:pPr>
              <a:defRPr/>
            </a:pPr>
            <a:r>
              <a:rPr lang="en-US" sz="48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EQ </a:t>
            </a:r>
            <a:r>
              <a:rPr lang="en-US" sz="48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Requires</a:t>
            </a:r>
            <a:r>
              <a:rPr lang="en-US" sz="48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...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6535" y="914401"/>
            <a:ext cx="2695480" cy="1946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1" y="914401"/>
            <a:ext cx="2619375" cy="1946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352800"/>
            <a:ext cx="2580870" cy="2424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0840" y="3491266"/>
            <a:ext cx="3048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86300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6000" dirty="0">
                <a:solidFill>
                  <a:schemeClr val="tx1"/>
                </a:solidFill>
                <a:latin typeface="Calibri" panose="020F0502020204030204" pitchFamily="34" charset="0"/>
              </a:rPr>
              <a:t>EGO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1" y="1824038"/>
            <a:ext cx="5956629" cy="396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934643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2538" y="-76200"/>
            <a:ext cx="7924800" cy="1143000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tx1"/>
                </a:solidFill>
                <a:latin typeface="Calibri" panose="020F0502020204030204" pitchFamily="34" charset="0"/>
              </a:rPr>
              <a:t>Ego Triggers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9860" y="1288480"/>
            <a:ext cx="8305800" cy="5257800"/>
          </a:xfrm>
        </p:spPr>
        <p:txBody>
          <a:bodyPr>
            <a:normAutofit fontScale="850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</a:rPr>
              <a:t>Responsibility and accountability with little direct authority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</a:rPr>
              <a:t>A belief that it’s our job to fix or save people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</a:rPr>
              <a:t>Access to confidential information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</a:rPr>
              <a:t>Type “A” personality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</a:rPr>
              <a:t>Workload stress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</a:rPr>
              <a:t>Very high intelligence or technical skills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</a:rPr>
              <a:t>Fast career ascension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40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4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" name="Text Placeholder 3"/>
          <p:cNvSpPr txBox="1">
            <a:spLocks/>
          </p:cNvSpPr>
          <p:nvPr/>
        </p:nvSpPr>
        <p:spPr>
          <a:xfrm>
            <a:off x="7988642" y="6034216"/>
            <a:ext cx="2526958" cy="74758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dirty="0">
                <a:solidFill>
                  <a:schemeClr val="bg1"/>
                </a:solidFill>
              </a:rPr>
              <a:t>@Shirkani</a:t>
            </a:r>
          </a:p>
        </p:txBody>
      </p:sp>
    </p:spTree>
    <p:extLst>
      <p:ext uri="{BB962C8B-B14F-4D97-AF65-F5344CB8AC3E}">
        <p14:creationId xmlns:p14="http://schemas.microsoft.com/office/powerpoint/2010/main" val="387368137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48494"/>
            <a:ext cx="7924800" cy="1143000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S</a:t>
            </a:r>
            <a:r>
              <a:rPr lang="en-US" sz="48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tats</a:t>
            </a:r>
            <a:endParaRPr lang="en-US" sz="4800" dirty="0"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9515" y="1364675"/>
            <a:ext cx="9351818" cy="4114800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Two in five CEO’s fail in the first 18 months on the job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Two thirds of businesses fail in their first ten years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Nearly 100% of CEO’s surveyed said they would like an executive coach but two thirds don’t get </a:t>
            </a:r>
            <a:r>
              <a:rPr lang="en-US" sz="36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one </a:t>
            </a:r>
            <a:endParaRPr lang="en-US" sz="3600" dirty="0"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3600" dirty="0"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5926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381001"/>
            <a:ext cx="8839200" cy="838200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en-US" sz="48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The </a:t>
            </a:r>
            <a:r>
              <a:rPr lang="en-US" sz="48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Critical </a:t>
            </a:r>
            <a:r>
              <a:rPr lang="en-US" sz="48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C</a:t>
            </a:r>
            <a:r>
              <a:rPr lang="en-US" sz="48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hoice </a:t>
            </a:r>
            <a:r>
              <a:rPr lang="en-US" sz="48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/>
            </a:r>
            <a:br>
              <a:rPr lang="en-US" sz="48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</a:br>
            <a:endParaRPr lang="en-US" sz="4800" dirty="0"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1" y="1066801"/>
            <a:ext cx="5180565" cy="48028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261655" y="1219201"/>
            <a:ext cx="308507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srgbClr val="FFFFFF"/>
                </a:solidFill>
                <a:latin typeface="Calibri" panose="020F0502020204030204" pitchFamily="34" charset="0"/>
                <a:cs typeface="Arial" charset="0"/>
              </a:rPr>
              <a:t>The defining strategy behind why the smartest and most successful executives fail over time or sustain a legacy of greatness.</a:t>
            </a:r>
          </a:p>
        </p:txBody>
      </p:sp>
    </p:spTree>
    <p:extLst>
      <p:ext uri="{BB962C8B-B14F-4D97-AF65-F5344CB8AC3E}">
        <p14:creationId xmlns:p14="http://schemas.microsoft.com/office/powerpoint/2010/main" val="39648152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393373" y="124685"/>
            <a:ext cx="8229600" cy="838200"/>
          </a:xfrm>
        </p:spPr>
        <p:txBody>
          <a:bodyPr/>
          <a:lstStyle/>
          <a:p>
            <a:pPr>
              <a:defRPr/>
            </a:pPr>
            <a:r>
              <a:rPr lang="en-US" sz="48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8</a:t>
            </a:r>
            <a:r>
              <a:rPr lang="en-US" sz="48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 EGO TRAPS</a:t>
            </a:r>
            <a:endParaRPr lang="en-US" sz="4800" dirty="0"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8739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422404" y="962885"/>
            <a:ext cx="10547927" cy="5715000"/>
          </a:xfrm>
          <a:prstGeom prst="rect">
            <a:avLst/>
          </a:prstGeo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</a:rPr>
              <a:t>#1	Ignoring Feedback You Don’t </a:t>
            </a:r>
            <a:r>
              <a:rPr lang="en-US" sz="3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Like</a:t>
            </a:r>
          </a:p>
          <a:p>
            <a:pPr marL="0" indent="0">
              <a:buNone/>
              <a:defRPr/>
            </a:pPr>
            <a:r>
              <a:rPr lang="en-US" sz="3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#2 	Believing Technical Skills Trump Leadership Skills</a:t>
            </a:r>
            <a:endParaRPr lang="en-US" sz="36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sz="3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#3	Surrounding </a:t>
            </a: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</a:rPr>
              <a:t>Yourself With More of You</a:t>
            </a:r>
          </a:p>
          <a:p>
            <a:pPr marL="0" indent="0">
              <a:buNone/>
              <a:defRPr/>
            </a:pPr>
            <a:r>
              <a:rPr lang="en-US" sz="3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#4</a:t>
            </a: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</a:rPr>
              <a:t>	Not Letting Go of Control</a:t>
            </a:r>
          </a:p>
          <a:p>
            <a:pPr marL="0" indent="0">
              <a:buNone/>
              <a:defRPr/>
            </a:pPr>
            <a:r>
              <a:rPr lang="en-US" sz="3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#5</a:t>
            </a: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</a:rPr>
              <a:t>	Being Blind to Your Downstream </a:t>
            </a:r>
            <a:r>
              <a:rPr lang="en-US" sz="3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Impact</a:t>
            </a:r>
          </a:p>
          <a:p>
            <a:pPr marL="0" indent="0">
              <a:buNone/>
              <a:defRPr/>
            </a:pP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</a:rPr>
              <a:t>#6	Underestimating How Much You’re Being Watched</a:t>
            </a:r>
          </a:p>
          <a:p>
            <a:pPr marL="0" indent="0">
              <a:buNone/>
              <a:defRPr/>
            </a:pPr>
            <a:r>
              <a:rPr lang="en-US" sz="3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#7	Losing Touch with the Frontline Experience</a:t>
            </a:r>
            <a:endParaRPr lang="en-US" sz="36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sz="3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#8</a:t>
            </a: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</a:rPr>
              <a:t>	Relapsing Back to Your Old Ways</a:t>
            </a:r>
          </a:p>
          <a:p>
            <a:pPr marL="0" indent="0">
              <a:buNone/>
              <a:defRPr/>
            </a:pPr>
            <a:endParaRPr lang="en-US" sz="48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0" indent="0">
              <a:buNone/>
              <a:defRPr/>
            </a:pPr>
            <a:endParaRPr lang="en-US" sz="4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45585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500" fill="hold"/>
                                        <p:tgtEl>
                                          <p:spTgt spid="187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animClr clrSpc="rgb" dir="cw">
                                      <p:cBhvr>
                                        <p:cTn id="43" dur="500" fill="hold"/>
                                        <p:tgtEl>
                                          <p:spTgt spid="187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87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187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" dur="500" fill="hold"/>
                                        <p:tgtEl>
                                          <p:spTgt spid="187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animClr clrSpc="rgb" dir="cw">
                                      <p:cBhvr>
                                        <p:cTn id="50" dur="500" fill="hold"/>
                                        <p:tgtEl>
                                          <p:spTgt spid="187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187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187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500" fill="hold"/>
                                        <p:tgtEl>
                                          <p:spTgt spid="187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animClr clrSpc="rgb" dir="cw">
                                      <p:cBhvr>
                                        <p:cTn id="57" dur="500" fill="hold"/>
                                        <p:tgtEl>
                                          <p:spTgt spid="187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187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187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3" dur="500" fill="hold"/>
                                        <p:tgtEl>
                                          <p:spTgt spid="187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187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187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187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0" dur="500" fill="hold"/>
                                        <p:tgtEl>
                                          <p:spTgt spid="187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animClr clrSpc="rgb" dir="cw">
                                      <p:cBhvr>
                                        <p:cTn id="71" dur="500" fill="hold"/>
                                        <p:tgtEl>
                                          <p:spTgt spid="187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187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187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395" grpId="0" uiExpand="1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Grp="1" noRot="1" noChangeArrowheads="1"/>
          </p:cNvSpPr>
          <p:nvPr>
            <p:ph type="title"/>
          </p:nvPr>
        </p:nvSpPr>
        <p:spPr>
          <a:xfrm>
            <a:off x="1905000" y="-76200"/>
            <a:ext cx="85344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4800" dirty="0" smtClean="0">
                <a:latin typeface="Calibri" panose="020F0502020204030204" pitchFamily="34" charset="0"/>
              </a:rPr>
              <a:t>Ignoring </a:t>
            </a:r>
            <a:r>
              <a:rPr lang="en-US" sz="4800" dirty="0">
                <a:latin typeface="Calibri" panose="020F0502020204030204" pitchFamily="34" charset="0"/>
              </a:rPr>
              <a:t>feedback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981201"/>
            <a:ext cx="5698956" cy="378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409810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Grp="1" noRot="1" noChangeArrowheads="1"/>
          </p:cNvSpPr>
          <p:nvPr>
            <p:ph type="title"/>
          </p:nvPr>
        </p:nvSpPr>
        <p:spPr>
          <a:xfrm>
            <a:off x="2133600" y="4572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en-US" sz="4800" dirty="0">
                <a:latin typeface="Calibri" panose="020F0502020204030204" pitchFamily="34" charset="0"/>
              </a:rPr>
              <a:t>You know you’ve fallen into this trap if….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0" y="1828800"/>
            <a:ext cx="7772400" cy="4364182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</a:rPr>
              <a:t>You think no news is good news.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</a:rPr>
              <a:t>You assume that since you receive ongoing, honest input about operational issues that your team is being equally forthright in sharing candid feedback about </a:t>
            </a:r>
            <a:r>
              <a:rPr lang="en-US" sz="3600" i="1" dirty="0">
                <a:solidFill>
                  <a:schemeClr val="tx1"/>
                </a:solidFill>
                <a:latin typeface="Calibri" panose="020F0502020204030204" pitchFamily="34" charset="0"/>
              </a:rPr>
              <a:t>you</a:t>
            </a: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00" y="47625"/>
            <a:ext cx="1845249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250537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0236"/>
            <a:ext cx="9144000" cy="48665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4876802"/>
            <a:ext cx="8763000" cy="1981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94415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168" y="0"/>
            <a:ext cx="9134832" cy="68500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33099" y="1981200"/>
            <a:ext cx="725606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4267200" y="4419600"/>
            <a:ext cx="533400" cy="228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66053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133599" y="236621"/>
            <a:ext cx="7924800" cy="1143000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The Importance of Feedback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06318" y="2362200"/>
            <a:ext cx="612098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rgbClr val="FFFFFF"/>
                </a:solidFill>
                <a:cs typeface="Arial" charset="0"/>
              </a:rPr>
              <a:t>“In 31 companies, a high self-awareness score was strongest predictor of overall success.”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cs typeface="Arial" charset="0"/>
              </a:rPr>
              <a:t>GP Partners &amp; Cornell U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894" y="1690689"/>
            <a:ext cx="6282213" cy="47116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46536">
            <a:off x="3964520" y="2385753"/>
            <a:ext cx="4004583" cy="2459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40861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Grp="1" noRot="1" noChangeArrowheads="1"/>
          </p:cNvSpPr>
          <p:nvPr>
            <p:ph type="title"/>
          </p:nvPr>
        </p:nvSpPr>
        <p:spPr>
          <a:xfrm>
            <a:off x="1752600" y="0"/>
            <a:ext cx="851916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en-US" sz="4800" dirty="0">
                <a:latin typeface="Calibri" panose="020F0502020204030204" pitchFamily="34" charset="0"/>
              </a:rPr>
              <a:t>overcome this trap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400" y="2348343"/>
            <a:ext cx="8631382" cy="4114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Seek out feedback via a 360 </a:t>
            </a:r>
            <a:r>
              <a:rPr lang="en-US" sz="36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assessment</a:t>
            </a:r>
          </a:p>
          <a:p>
            <a:pPr marL="0" indent="0" algn="ctr">
              <a:buNone/>
            </a:pPr>
            <a:r>
              <a:rPr lang="en-US" sz="36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or </a:t>
            </a:r>
            <a:r>
              <a:rPr lang="en-US" sz="36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executive coach and make </a:t>
            </a:r>
            <a:endParaRPr lang="en-US" sz="3600" dirty="0" smtClean="0"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36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self-auditing a </a:t>
            </a:r>
            <a:r>
              <a:rPr lang="en-US" sz="36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habit.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4294"/>
            <a:ext cx="2133600" cy="187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66384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Grp="1" noRot="1" noChangeArrowheads="1"/>
          </p:cNvSpPr>
          <p:nvPr>
            <p:ph type="title"/>
          </p:nvPr>
        </p:nvSpPr>
        <p:spPr>
          <a:xfrm>
            <a:off x="1828800" y="228590"/>
            <a:ext cx="8610600" cy="9144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4800" dirty="0" smtClean="0">
                <a:latin typeface="Calibri" panose="020F0502020204030204" pitchFamily="34" charset="0"/>
              </a:rPr>
              <a:t>not </a:t>
            </a:r>
            <a:r>
              <a:rPr lang="en-US" sz="4800" dirty="0">
                <a:latin typeface="Calibri" panose="020F0502020204030204" pitchFamily="34" charset="0"/>
              </a:rPr>
              <a:t>letting go of control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586" y="1094504"/>
            <a:ext cx="6049819" cy="4537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993253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Grp="1" noRot="1" noChangeArrowheads="1"/>
          </p:cNvSpPr>
          <p:nvPr>
            <p:ph type="title"/>
          </p:nvPr>
        </p:nvSpPr>
        <p:spPr>
          <a:xfrm>
            <a:off x="2133600" y="3810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en-US" sz="4800" dirty="0">
                <a:latin typeface="Calibri" panose="020F0502020204030204" pitchFamily="34" charset="0"/>
              </a:rPr>
              <a:t>You know you’ve fallen into this trap if….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9238" y="119062"/>
            <a:ext cx="1845249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1878588" y="2173313"/>
            <a:ext cx="8753274" cy="42164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 smtClean="0">
                <a:latin typeface="Calibri" panose="020F0502020204030204" pitchFamily="34" charset="0"/>
                <a:cs typeface="Arial" panose="020B0604020202020204" pitchFamily="34" charset="0"/>
              </a:rPr>
              <a:t>Your direct reports avoid independent decision making or critical thinking.</a:t>
            </a:r>
          </a:p>
          <a:p>
            <a:r>
              <a:rPr lang="en-US" sz="3600" dirty="0" smtClean="0">
                <a:latin typeface="Calibri" panose="020F0502020204030204" pitchFamily="34" charset="0"/>
                <a:cs typeface="Arial" panose="020B0604020202020204" pitchFamily="34" charset="0"/>
              </a:rPr>
              <a:t>It is difficult for anyone to be held accountable because they can always point the finger back at you.</a:t>
            </a:r>
          </a:p>
          <a:p>
            <a:endParaRPr lang="en-US" sz="3600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3600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98476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Grp="1" noRot="1" noChangeArrowheads="1"/>
          </p:cNvSpPr>
          <p:nvPr>
            <p:ph type="title"/>
          </p:nvPr>
        </p:nvSpPr>
        <p:spPr>
          <a:xfrm>
            <a:off x="1828800" y="-762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en-US" sz="4800" dirty="0">
                <a:latin typeface="Calibri" panose="020F0502020204030204" pitchFamily="34" charset="0"/>
              </a:rPr>
              <a:t>overcome this trap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0" y="2209800"/>
            <a:ext cx="7772400" cy="4114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Utilize questioning techniques instead</a:t>
            </a:r>
          </a:p>
          <a:p>
            <a:pPr marL="0" indent="0" algn="ctr">
              <a:buNone/>
            </a:pP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of giving answers too quickly. Honor </a:t>
            </a:r>
          </a:p>
          <a:p>
            <a:pPr marL="0" indent="0" algn="ctr">
              <a:buNone/>
            </a:pP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delegated commitments.  </a:t>
            </a:r>
            <a:r>
              <a:rPr lang="en-US" sz="3600" dirty="0" smtClean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Create </a:t>
            </a:r>
          </a:p>
          <a:p>
            <a:pPr marL="0" indent="0" algn="ctr">
              <a:buNone/>
            </a:pPr>
            <a:r>
              <a:rPr lang="en-US" sz="3600" dirty="0" smtClean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tools to keep you </a:t>
            </a:r>
            <a:r>
              <a:rPr lang="en-US" sz="3600" i="1" dirty="0" smtClean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informed </a:t>
            </a:r>
            <a:r>
              <a:rPr lang="en-US" sz="3600" dirty="0" smtClean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without</a:t>
            </a:r>
          </a:p>
          <a:p>
            <a:pPr marL="0" indent="0" algn="ctr">
              <a:buNone/>
            </a:pPr>
            <a:r>
              <a:rPr lang="en-US" sz="3600" dirty="0" smtClean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having to be </a:t>
            </a:r>
            <a:r>
              <a:rPr lang="en-US" sz="3600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involved</a:t>
            </a:r>
            <a:r>
              <a:rPr lang="en-US" sz="3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. </a:t>
            </a:r>
            <a:endParaRPr lang="en-US" sz="36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lvl="0"/>
            <a:endParaRPr lang="en-US" sz="36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4294"/>
            <a:ext cx="2133600" cy="187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06169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Grp="1" noRot="1" noChangeArrowheads="1"/>
          </p:cNvSpPr>
          <p:nvPr>
            <p:ph type="title"/>
          </p:nvPr>
        </p:nvSpPr>
        <p:spPr>
          <a:xfrm>
            <a:off x="1905000" y="4572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en-US" sz="4800" dirty="0" smtClean="0">
                <a:latin typeface="Calibri" panose="020F0502020204030204" pitchFamily="34" charset="0"/>
              </a:rPr>
              <a:t>being </a:t>
            </a:r>
            <a:r>
              <a:rPr lang="en-US" sz="4800" dirty="0">
                <a:latin typeface="Calibri" panose="020F0502020204030204" pitchFamily="34" charset="0"/>
              </a:rPr>
              <a:t>blind to your downstream impact</a:t>
            </a:r>
          </a:p>
        </p:txBody>
      </p:sp>
      <p:pic>
        <p:nvPicPr>
          <p:cNvPr id="8194" name="Picture 2" descr="C:\Users\Faith Csikesz\Documents\Being Blind to Your Downstream (3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600200"/>
            <a:ext cx="3006436" cy="4063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189416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Grp="1" noRot="1" noChangeArrowheads="1"/>
          </p:cNvSpPr>
          <p:nvPr>
            <p:ph type="title"/>
          </p:nvPr>
        </p:nvSpPr>
        <p:spPr>
          <a:xfrm>
            <a:off x="1828800" y="5334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en-US" sz="4800" dirty="0">
                <a:latin typeface="Calibri" panose="020F0502020204030204" pitchFamily="34" charset="0"/>
              </a:rPr>
              <a:t>You know you’ve fallen into this trap if….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0" y="1905000"/>
            <a:ext cx="7772400" cy="4114800"/>
          </a:xfrm>
        </p:spPr>
        <p:txBody>
          <a:bodyPr>
            <a:normAutofit/>
          </a:bodyPr>
          <a:lstStyle/>
          <a:p>
            <a:pPr lvl="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</a:rPr>
              <a:t>You delegate tasks to certain people who you know will get it done, but it’s not their job.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</a:rPr>
              <a:t>You call last minute-meetings, assuming that everyone will clear their calendar. </a:t>
            </a:r>
          </a:p>
          <a:p>
            <a:pPr marL="457200" lvl="1" indent="0">
              <a:buNone/>
            </a:pPr>
            <a:r>
              <a:rPr lang="en-US" sz="3200" i="1" dirty="0">
                <a:solidFill>
                  <a:schemeClr val="tx1"/>
                </a:solidFill>
                <a:latin typeface="Calibri" panose="020F0502020204030204" pitchFamily="34" charset="0"/>
              </a:rPr>
              <a:t>And they all show up. </a:t>
            </a:r>
          </a:p>
          <a:p>
            <a:pPr lvl="0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1309" y="123825"/>
            <a:ext cx="1845249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173550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72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E-ADHD</a:t>
            </a:r>
          </a:p>
        </p:txBody>
      </p:sp>
      <p:sp>
        <p:nvSpPr>
          <p:cNvPr id="5" name="Rectangle 4"/>
          <p:cNvSpPr/>
          <p:nvPr/>
        </p:nvSpPr>
        <p:spPr>
          <a:xfrm rot="20324034">
            <a:off x="2591278" y="2094761"/>
            <a:ext cx="7370255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600" b="1" dirty="0">
                <a:ln w="12700">
                  <a:solidFill>
                    <a:srgbClr val="7A6A60">
                      <a:lumMod val="50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innerShdw blurRad="177800">
                    <a:srgbClr val="7A6A60">
                      <a:lumMod val="50000"/>
                    </a:srgbClr>
                  </a:innerShdw>
                </a:effectLst>
                <a:latin typeface="Arial" charset="0"/>
                <a:cs typeface="Arial" charset="0"/>
              </a:rPr>
              <a:t>300%</a:t>
            </a:r>
          </a:p>
        </p:txBody>
      </p:sp>
    </p:spTree>
    <p:extLst>
      <p:ext uri="{BB962C8B-B14F-4D97-AF65-F5344CB8AC3E}">
        <p14:creationId xmlns:p14="http://schemas.microsoft.com/office/powerpoint/2010/main" val="406087076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Grp="1" noRot="1" noChangeArrowheads="1"/>
          </p:cNvSpPr>
          <p:nvPr>
            <p:ph type="title"/>
          </p:nvPr>
        </p:nvSpPr>
        <p:spPr>
          <a:xfrm>
            <a:off x="1828800" y="762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en-US" sz="4800" dirty="0">
                <a:latin typeface="Calibri" panose="020F0502020204030204" pitchFamily="34" charset="0"/>
              </a:rPr>
              <a:t>overcome this trap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0" y="2057400"/>
            <a:ext cx="7772400" cy="4114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</a:rPr>
              <a:t>Get good at recognizing when your </a:t>
            </a:r>
            <a:r>
              <a:rPr lang="en-US" sz="3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ego</a:t>
            </a:r>
          </a:p>
          <a:p>
            <a:pPr marL="0" indent="0" algn="ctr">
              <a:buNone/>
            </a:pPr>
            <a:r>
              <a:rPr lang="en-US" sz="3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is </a:t>
            </a: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</a:rPr>
              <a:t>leading the way – by acting </a:t>
            </a:r>
            <a:r>
              <a:rPr lang="en-US" sz="3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before</a:t>
            </a:r>
          </a:p>
          <a:p>
            <a:pPr marL="0" indent="0" algn="ctr">
              <a:buNone/>
            </a:pPr>
            <a:r>
              <a:rPr lang="en-US" sz="3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taking </a:t>
            </a: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</a:rPr>
              <a:t>others into consideration or </a:t>
            </a:r>
            <a:endParaRPr lang="en-US" sz="36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3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implementing </a:t>
            </a: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</a:rPr>
              <a:t>“initiatives du jour”.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4294"/>
            <a:ext cx="2133600" cy="187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54065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1676400" y="304800"/>
            <a:ext cx="88392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524001" y="76201"/>
            <a:ext cx="9086996" cy="1470025"/>
          </a:xfrm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LOSING TOUCH WITH THE </a:t>
            </a:r>
            <a:br>
              <a:rPr lang="en-US" sz="4800" dirty="0" smtClean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sz="4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FRONTLINE EXPERIENCE</a:t>
            </a:r>
            <a:endParaRPr lang="en-US" sz="4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1" y="1981201"/>
            <a:ext cx="3151195" cy="472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160042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453000" y="332507"/>
            <a:ext cx="9215001" cy="1470025"/>
          </a:xfrm>
        </p:spPr>
        <p:txBody>
          <a:bodyPr>
            <a:noAutofit/>
          </a:bodyPr>
          <a:lstStyle/>
          <a:p>
            <a:pPr algn="l"/>
            <a:r>
              <a:rPr lang="en-US" sz="48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YOU KNOW YOU’VE FALLEN IN THIS TRAP IF…</a:t>
            </a:r>
            <a:endParaRPr lang="en-US" sz="4800" dirty="0"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9714" y="2032000"/>
            <a:ext cx="8228620" cy="4216400"/>
          </a:xfrm>
        </p:spPr>
        <p:txBody>
          <a:bodyPr>
            <a:norm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You don’t periodically spend time working alongside employees doing work with them.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You have employees you have never met working in locations you have never visited.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1676400" y="304800"/>
            <a:ext cx="88392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9040" y="69273"/>
            <a:ext cx="1548336" cy="139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593757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676400" y="-182252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OVERCOME THIS TRAP</a:t>
            </a:r>
            <a:endParaRPr lang="en-US" sz="4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09823" y="2087047"/>
            <a:ext cx="8258601" cy="4127280"/>
          </a:xfrm>
        </p:spPr>
        <p:txBody>
          <a:bodyPr>
            <a:normAutofit/>
          </a:bodyPr>
          <a:lstStyle/>
          <a:p>
            <a:pPr lvl="0"/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Schedule time to meet with </a:t>
            </a:r>
            <a:r>
              <a:rPr lang="en-US" sz="4000" dirty="0" smtClean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people</a:t>
            </a:r>
          </a:p>
          <a:p>
            <a:pPr lvl="0"/>
            <a:r>
              <a:rPr lang="en-US" sz="4000" dirty="0" smtClean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throughout </a:t>
            </a:r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your organization </a:t>
            </a:r>
            <a:r>
              <a:rPr lang="en-US" sz="4000" dirty="0" smtClean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and</a:t>
            </a:r>
          </a:p>
          <a:p>
            <a:pPr lvl="0"/>
            <a:r>
              <a:rPr lang="en-US" sz="4000" dirty="0" smtClean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take </a:t>
            </a:r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advantage of opportunities </a:t>
            </a:r>
            <a:r>
              <a:rPr lang="en-US" sz="4000" dirty="0" smtClean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that</a:t>
            </a:r>
          </a:p>
          <a:p>
            <a:pPr lvl="0"/>
            <a:r>
              <a:rPr lang="en-US" sz="4000" dirty="0" smtClean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allow </a:t>
            </a:r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you to have “agenda-less” </a:t>
            </a:r>
            <a:endParaRPr lang="en-US" sz="4000" dirty="0" smtClean="0">
              <a:solidFill>
                <a:schemeClr val="tx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4000" dirty="0" smtClean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conversations</a:t>
            </a:r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1676400" y="304800"/>
            <a:ext cx="88392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7988642" y="6034216"/>
            <a:ext cx="2526958" cy="74758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dirty="0">
                <a:solidFill>
                  <a:schemeClr val="bg1"/>
                </a:solidFill>
              </a:rPr>
              <a:t>@Shirkani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4294"/>
            <a:ext cx="2133600" cy="187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70155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60226" y="235520"/>
            <a:ext cx="11180618" cy="11430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48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RELAPSING BACK TO YOUR OLD WAYS</a:t>
            </a:r>
            <a:endParaRPr lang="en-US" sz="4800" dirty="0"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4148" y="1520100"/>
            <a:ext cx="6215784" cy="4150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053225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Grp="1" noRot="1" noChangeArrowheads="1"/>
          </p:cNvSpPr>
          <p:nvPr>
            <p:ph type="title"/>
          </p:nvPr>
        </p:nvSpPr>
        <p:spPr>
          <a:xfrm>
            <a:off x="1828800" y="53340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en-US" sz="4800" dirty="0">
                <a:latin typeface="Calibri" panose="020F0502020204030204" pitchFamily="34" charset="0"/>
              </a:rPr>
              <a:t>You know you’ve fallen into this trap if….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1200" y="1752600"/>
            <a:ext cx="7772400" cy="4114800"/>
          </a:xfrm>
        </p:spPr>
        <p:txBody>
          <a:bodyPr>
            <a:normAutofit/>
          </a:bodyPr>
          <a:lstStyle/>
          <a:p>
            <a:pPr lvl="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You slide back to comfort zone responses, not making mindful choices in interactions with others.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You are selectively on your best behavior with certain audiences.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Good days you show high EQ.  Bad days you let it slide.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271462"/>
            <a:ext cx="1845249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827647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Grp="1" noRot="1" noChangeArrowheads="1"/>
          </p:cNvSpPr>
          <p:nvPr>
            <p:ph type="title"/>
          </p:nvPr>
        </p:nvSpPr>
        <p:spPr>
          <a:xfrm>
            <a:off x="1981200" y="0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en-US" sz="4800" dirty="0">
                <a:latin typeface="Calibri" panose="020F0502020204030204" pitchFamily="34" charset="0"/>
              </a:rPr>
              <a:t>overcome this trap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0" y="2286000"/>
            <a:ext cx="7772400" cy="3810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Identify and meet regularly with </a:t>
            </a:r>
            <a:r>
              <a:rPr lang="en-US" sz="36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an</a:t>
            </a:r>
          </a:p>
          <a:p>
            <a:pPr marL="0" indent="0" algn="ctr">
              <a:buNone/>
            </a:pPr>
            <a:r>
              <a:rPr lang="en-US" sz="36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accountability </a:t>
            </a:r>
            <a:r>
              <a:rPr lang="en-US" sz="36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partner. Someone </a:t>
            </a:r>
            <a:r>
              <a:rPr lang="en-US" sz="36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who</a:t>
            </a:r>
          </a:p>
          <a:p>
            <a:pPr marL="0" indent="0" algn="ctr">
              <a:buNone/>
            </a:pPr>
            <a:r>
              <a:rPr lang="en-US" sz="36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will </a:t>
            </a:r>
            <a:r>
              <a:rPr lang="en-US" sz="36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keep you honest to your </a:t>
            </a:r>
            <a:endParaRPr lang="en-US" sz="3600" dirty="0" smtClean="0"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36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commitments</a:t>
            </a:r>
            <a:r>
              <a:rPr lang="en-US" sz="36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4294"/>
            <a:ext cx="2133600" cy="187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64399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356" y="218669"/>
            <a:ext cx="10353762" cy="970450"/>
          </a:xfrm>
        </p:spPr>
        <p:txBody>
          <a:bodyPr>
            <a:normAutofit/>
          </a:bodyPr>
          <a:lstStyle/>
          <a:p>
            <a:r>
              <a:rPr lang="en-US" altLang="en-US" sz="4800" dirty="0" smtClean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Free Resource:</a:t>
            </a:r>
            <a:endParaRPr lang="en-US" sz="4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42197" y="1936591"/>
            <a:ext cx="7498080" cy="364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981200" y="1438276"/>
            <a:ext cx="77724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rgbClr val="FFFFFF"/>
                </a:solidFill>
                <a:latin typeface="Calibri" panose="020F0502020204030204" pitchFamily="34" charset="0"/>
                <a:cs typeface="Arial" charset="0"/>
              </a:rPr>
              <a:t>www.penumbra.com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80028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4238" y="2479675"/>
            <a:ext cx="7999412" cy="240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en-US" sz="4800" dirty="0" smtClean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Free Resource:</a:t>
            </a:r>
            <a:endParaRPr lang="en-US" sz="4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19163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480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Arial" panose="020B0604020202020204" pitchFamily="34" charset="0"/>
              </a:rPr>
              <a:t>Connect with Me:</a:t>
            </a:r>
            <a:endParaRPr lang="en-US" sz="4800" dirty="0"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43200" y="2610960"/>
            <a:ext cx="6691745" cy="314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595065" y="1888548"/>
            <a:ext cx="662940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800" dirty="0">
                <a:solidFill>
                  <a:srgbClr val="FFFFFF"/>
                </a:solidFill>
                <a:latin typeface="Calibri" panose="020F0502020204030204" pitchFamily="34" charset="0"/>
                <a:cs typeface="Arial" charset="0"/>
              </a:rPr>
              <a:t>@Shirkani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193675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86086" y="0"/>
            <a:ext cx="10353762" cy="970450"/>
          </a:xfrm>
        </p:spPr>
        <p:txBody>
          <a:bodyPr>
            <a:normAutofit/>
          </a:bodyPr>
          <a:lstStyle/>
          <a:p>
            <a:r>
              <a:rPr lang="en-US" altLang="en-US" sz="480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Arial" panose="020B0604020202020204" pitchFamily="34" charset="0"/>
              </a:rPr>
              <a:t>Connect with Me:</a:t>
            </a:r>
            <a:endParaRPr lang="en-US" sz="4800" dirty="0"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944091" y="1609397"/>
            <a:ext cx="77724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lvl="1" fontAlgn="base"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solidFill>
                  <a:srgbClr val="FFFFFF"/>
                </a:solidFill>
                <a:latin typeface="Calibri" panose="020F0502020204030204" pitchFamily="34" charset="0"/>
                <a:cs typeface="Arial" charset="0"/>
              </a:rPr>
              <a:t>www.linkedin.com/in/jenshirkani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4000" dirty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1909" y="2271117"/>
            <a:ext cx="6802582" cy="297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76957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7709" y="1550446"/>
            <a:ext cx="2519363" cy="3870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057922" y="381000"/>
            <a:ext cx="6076156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400" dirty="0">
                <a:solidFill>
                  <a:srgbClr val="FFFFFF"/>
                </a:solidFill>
                <a:latin typeface="Calibri" panose="020F0502020204030204" pitchFamily="34" charset="0"/>
                <a:cs typeface="Arial" charset="0"/>
              </a:rPr>
              <a:t>www.EgovsEQ.com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 rot="20080603">
            <a:off x="5978804" y="5460136"/>
            <a:ext cx="5562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US" altLang="en-US" sz="4000" dirty="0">
                <a:solidFill>
                  <a:srgbClr val="FFFFFF"/>
                </a:solidFill>
                <a:latin typeface="Lucida Handwriting" panose="03010101010101010101" pitchFamily="66" charset="0"/>
                <a:cs typeface="Arial" charset="0"/>
              </a:rPr>
              <a:t>Thank You!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5491" y="2140528"/>
            <a:ext cx="1922283" cy="243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02695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2146" y="727363"/>
            <a:ext cx="7918491" cy="5275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6104346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3EC26C"/>
      </a:accent1>
      <a:accent2>
        <a:srgbClr val="B3D463"/>
      </a:accent2>
      <a:accent3>
        <a:srgbClr val="3BBC9D"/>
      </a:accent3>
      <a:accent4>
        <a:srgbClr val="97AF75"/>
      </a:accent4>
      <a:accent5>
        <a:srgbClr val="6BA841"/>
      </a:accent5>
      <a:accent6>
        <a:srgbClr val="79AE90"/>
      </a:accent6>
      <a:hlink>
        <a:srgbClr val="85E4A6"/>
      </a:hlink>
      <a:folHlink>
        <a:srgbClr val="BDF3D0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ate" id="{C3F70B94-7CE9-428E-ADC1-3269CC2C3385}" vid="{43372978-11FE-4814-AC26-BC300187D8C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5831</TotalTime>
  <Words>611</Words>
  <Application>Microsoft Office PowerPoint</Application>
  <PresentationFormat>Custom</PresentationFormat>
  <Paragraphs>111</Paragraphs>
  <Slides>33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Slate</vt:lpstr>
      <vt:lpstr>PowerPoint Presentation</vt:lpstr>
      <vt:lpstr>Emotional Intelligence (EQ)</vt:lpstr>
      <vt:lpstr>EQ Requires...</vt:lpstr>
      <vt:lpstr>EGO</vt:lpstr>
      <vt:lpstr>Ego Triggers</vt:lpstr>
      <vt:lpstr>Stats</vt:lpstr>
      <vt:lpstr>The Critical Choice  </vt:lpstr>
      <vt:lpstr>8 EGO TRAPS</vt:lpstr>
      <vt:lpstr>Ignoring feedback</vt:lpstr>
      <vt:lpstr>You know you’ve fallen into this trap if….</vt:lpstr>
      <vt:lpstr>PowerPoint Presentation</vt:lpstr>
      <vt:lpstr>PowerPoint Presentation</vt:lpstr>
      <vt:lpstr>The Importance of Feedback </vt:lpstr>
      <vt:lpstr>overcome this trap</vt:lpstr>
      <vt:lpstr>not letting go of control</vt:lpstr>
      <vt:lpstr>You know you’ve fallen into this trap if….</vt:lpstr>
      <vt:lpstr>overcome this trap</vt:lpstr>
      <vt:lpstr>being blind to your downstream impact</vt:lpstr>
      <vt:lpstr>You know you’ve fallen into this trap if….</vt:lpstr>
      <vt:lpstr>E-ADHD</vt:lpstr>
      <vt:lpstr>overcome this trap</vt:lpstr>
      <vt:lpstr>LOSING TOUCH WITH THE  FRONTLINE EXPERIENCE</vt:lpstr>
      <vt:lpstr>YOU KNOW YOU’VE FALLEN IN THIS TRAP IF…</vt:lpstr>
      <vt:lpstr>OVERCOME THIS TRAP</vt:lpstr>
      <vt:lpstr>RELAPSING BACK TO YOUR OLD WAYS</vt:lpstr>
      <vt:lpstr>You know you’ve fallen into this trap if….</vt:lpstr>
      <vt:lpstr>overcome this trap</vt:lpstr>
      <vt:lpstr>Free Resource:</vt:lpstr>
      <vt:lpstr>Free Resource:</vt:lpstr>
      <vt:lpstr>Connect with Me:</vt:lpstr>
      <vt:lpstr>Connect with Me: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Slivka</dc:creator>
  <cp:lastModifiedBy>Amy Cann</cp:lastModifiedBy>
  <cp:revision>10</cp:revision>
  <dcterms:created xsi:type="dcterms:W3CDTF">2014-09-11T17:23:48Z</dcterms:created>
  <dcterms:modified xsi:type="dcterms:W3CDTF">2014-11-20T17:55:18Z</dcterms:modified>
</cp:coreProperties>
</file>